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7"/>
  </p:notesMasterIdLst>
  <p:sldIdLst>
    <p:sldId id="2092" r:id="rId3"/>
    <p:sldId id="2093" r:id="rId4"/>
    <p:sldId id="2094" r:id="rId5"/>
    <p:sldId id="2095" r:id="rId6"/>
    <p:sldId id="2096" r:id="rId7"/>
    <p:sldId id="2097" r:id="rId8"/>
    <p:sldId id="2098" r:id="rId9"/>
    <p:sldId id="2099" r:id="rId10"/>
    <p:sldId id="2100" r:id="rId11"/>
    <p:sldId id="2918" r:id="rId12"/>
    <p:sldId id="2504" r:id="rId13"/>
    <p:sldId id="2874" r:id="rId14"/>
    <p:sldId id="2875" r:id="rId15"/>
    <p:sldId id="2505" r:id="rId16"/>
    <p:sldId id="2919" r:id="rId17"/>
    <p:sldId id="2920" r:id="rId18"/>
    <p:sldId id="2111" r:id="rId19"/>
    <p:sldId id="2112" r:id="rId20"/>
    <p:sldId id="2113" r:id="rId21"/>
    <p:sldId id="2114" r:id="rId22"/>
    <p:sldId id="2116" r:id="rId23"/>
    <p:sldId id="2117" r:id="rId24"/>
    <p:sldId id="2877" r:id="rId25"/>
    <p:sldId id="2118" r:id="rId26"/>
    <p:sldId id="2876" r:id="rId27"/>
    <p:sldId id="2119" r:id="rId28"/>
    <p:sldId id="2120" r:id="rId29"/>
    <p:sldId id="2121" r:id="rId30"/>
    <p:sldId id="2878" r:id="rId31"/>
    <p:sldId id="2122" r:id="rId32"/>
    <p:sldId id="2125" r:id="rId33"/>
    <p:sldId id="2127" r:id="rId34"/>
    <p:sldId id="2128" r:id="rId35"/>
    <p:sldId id="2129" r:id="rId36"/>
    <p:sldId id="2130" r:id="rId37"/>
    <p:sldId id="2131" r:id="rId38"/>
    <p:sldId id="2132" r:id="rId39"/>
    <p:sldId id="2133" r:id="rId40"/>
    <p:sldId id="2134" r:id="rId41"/>
    <p:sldId id="2136" r:id="rId42"/>
    <p:sldId id="2137" r:id="rId43"/>
    <p:sldId id="2138" r:id="rId44"/>
    <p:sldId id="2139" r:id="rId45"/>
    <p:sldId id="2963" r:id="rId46"/>
    <p:sldId id="2140" r:id="rId47"/>
    <p:sldId id="2141" r:id="rId48"/>
    <p:sldId id="2142" r:id="rId49"/>
    <p:sldId id="2143" r:id="rId50"/>
    <p:sldId id="2144" r:id="rId51"/>
    <p:sldId id="2145" r:id="rId52"/>
    <p:sldId id="2146" r:id="rId53"/>
    <p:sldId id="2147" r:id="rId54"/>
    <p:sldId id="2148" r:id="rId55"/>
    <p:sldId id="2149" r:id="rId5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138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0" Type="http://schemas.openxmlformats.org/officeDocument/2006/relationships/tableStyles" Target="tableStyles.xml"/><Relationship Id="rId6" Type="http://schemas.openxmlformats.org/officeDocument/2006/relationships/slide" Target="slides/slide4.xml"/><Relationship Id="rId59" Type="http://schemas.openxmlformats.org/officeDocument/2006/relationships/viewProps" Target="viewProps.xml"/><Relationship Id="rId58" Type="http://schemas.openxmlformats.org/officeDocument/2006/relationships/presProps" Target="presProps.xml"/><Relationship Id="rId57" Type="http://schemas.openxmlformats.org/officeDocument/2006/relationships/notesMaster" Target="notesMasters/notesMaster1.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91C9B0E-115B-4051-9683-ADFC42A8D33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02DDBDF-422C-4DCF-8E8B-C6AE98C5FD5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91C9B0E-115B-4051-9683-ADFC42A8D33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02DDBDF-422C-4DCF-8E8B-C6AE98C5FD5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91C9B0E-115B-4051-9683-ADFC42A8D33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02DDBDF-422C-4DCF-8E8B-C6AE98C5FD5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C91C9B0E-115B-4051-9683-ADFC42A8D33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02DDBDF-422C-4DCF-8E8B-C6AE98C5FD57}"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C91C9B0E-115B-4051-9683-ADFC42A8D33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02DDBDF-422C-4DCF-8E8B-C6AE98C5FD5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C91C9B0E-115B-4051-9683-ADFC42A8D33D}"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02DDBDF-422C-4DCF-8E8B-C6AE98C5FD5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629842" y="2505075"/>
            <a:ext cx="3868340"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C91C9B0E-115B-4051-9683-ADFC42A8D33D}"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02DDBDF-422C-4DCF-8E8B-C6AE98C5FD5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91C9B0E-115B-4051-9683-ADFC42A8D33D}"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02DDBDF-422C-4DCF-8E8B-C6AE98C5FD5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1C9B0E-115B-4051-9683-ADFC42A8D33D}"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C02DDBDF-422C-4DCF-8E8B-C6AE98C5FD5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C91C9B0E-115B-4051-9683-ADFC42A8D33D}"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02DDBDF-422C-4DCF-8E8B-C6AE98C5FD5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C91C9B0E-115B-4051-9683-ADFC42A8D33D}"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02DDBDF-422C-4DCF-8E8B-C6AE98C5FD5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1C9B0E-115B-4051-9683-ADFC42A8D33D}" type="datetimeFigureOut">
              <a:rPr lang="zh-CN" altLang="en-US" smtClean="0"/>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2DDBDF-422C-4DCF-8E8B-C6AE98C5FD5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hyperlink" Target="../&#33879;&#20316;&#26435;&#26696;&#20363;&#24211;/&#12298;&#21351;&#34382;&#34255;&#40857;&#12299;&#32972;&#26223;&#38899;&#20048;&#20316;&#26354;&#32626;&#21517;&#26435;&#26696;.doc"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jpeg"/><Relationship Id="rId2" Type="http://schemas.openxmlformats.org/officeDocument/2006/relationships/image" Target="../media/image2.jpeg"/><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3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2.jpeg"/><Relationship Id="rId1"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3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jpeg"/><Relationship Id="rId1" Type="http://schemas.openxmlformats.org/officeDocument/2006/relationships/image" Target="../media/image1.pn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jpeg"/><Relationship Id="rId1"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3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jpe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image" Target="../media/image33.png"/></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jpeg"/><Relationship Id="rId3" Type="http://schemas.openxmlformats.org/officeDocument/2006/relationships/image" Target="../media/image1.png"/><Relationship Id="rId2" Type="http://schemas.openxmlformats.org/officeDocument/2006/relationships/image" Target="../media/image34.jpeg"/><Relationship Id="rId1" Type="http://schemas.openxmlformats.org/officeDocument/2006/relationships/hyperlink" Target="../&#33879;&#20316;&#26435;&#26696;&#20363;&#24211;/&#37073;&#25104;&#24605;&#35785;&#21271;&#20140;&#20070;&#29983;&#25968;&#23383;&#25216;&#26415;&#26377;&#38480;&#20844;&#21496;.doc" TargetMode="Externa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5.png"/><Relationship Id="rId2" Type="http://schemas.openxmlformats.org/officeDocument/2006/relationships/image" Target="../media/image2.jpeg"/><Relationship Id="rId1" Type="http://schemas.openxmlformats.org/officeDocument/2006/relationships/image" Target="../media/image1.png"/></Relationships>
</file>

<file path=ppt/slides/_rels/slide4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2.jpeg"/><Relationship Id="rId1"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5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jpeg"/><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image" Target="../media/image38.png"/></Relationships>
</file>

<file path=ppt/slides/_rels/slide5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jpeg"/><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image" Target="../media/image38.png"/></Relationships>
</file>

<file path=ppt/slides/_rels/slide5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jpeg"/><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image" Target="../media/image3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534874" y="1422400"/>
            <a:ext cx="6430566" cy="819587"/>
          </a:xfrm>
        </p:spPr>
        <p:txBody>
          <a:bodyPr>
            <a:normAutofit/>
          </a:bodyPr>
          <a:lstStyle/>
          <a:p>
            <a:pPr algn="ctr"/>
            <a:r>
              <a:rPr kumimoji="1" lang="zh-CN" altLang="en-US" sz="3200" dirty="0">
                <a:ea typeface="黑体" panose="02010609060101010101" pitchFamily="49" charset="-122"/>
              </a:rPr>
              <a:t>第四章    著作权的内容</a:t>
            </a:r>
            <a:endParaRPr kumimoji="1" lang="zh-CN" altLang="en-US" sz="3200" dirty="0">
              <a:ea typeface="黑体" panose="02010609060101010101" pitchFamily="49" charset="-122"/>
            </a:endParaRPr>
          </a:p>
        </p:txBody>
      </p:sp>
      <p:sp>
        <p:nvSpPr>
          <p:cNvPr id="3" name="内容占位符 2"/>
          <p:cNvSpPr>
            <a:spLocks noGrp="1"/>
          </p:cNvSpPr>
          <p:nvPr>
            <p:ph idx="1"/>
          </p:nvPr>
        </p:nvSpPr>
        <p:spPr>
          <a:xfrm>
            <a:off x="1894840" y="2459355"/>
            <a:ext cx="5709920" cy="3275330"/>
          </a:xfrm>
          <a:ln w="6350">
            <a:solidFill>
              <a:schemeClr val="tx1"/>
            </a:solidFill>
          </a:ln>
        </p:spPr>
        <p:txBody>
          <a:bodyPr>
            <a:noAutofit/>
          </a:bodyPr>
          <a:lstStyle/>
          <a:p>
            <a:pPr marL="342900" indent="-342900" defTabSz="342900" fontAlgn="base">
              <a:lnSpc>
                <a:spcPct val="220000"/>
              </a:lnSpc>
              <a:spcBef>
                <a:spcPct val="20000"/>
              </a:spcBef>
              <a:spcAft>
                <a:spcPct val="0"/>
              </a:spcAft>
              <a:buFont typeface="Wingdings" panose="05000000000000000000" pitchFamily="2" charset="2"/>
              <a:buChar char="Ø"/>
            </a:pPr>
            <a:r>
              <a:rPr lang="zh-CN" altLang="en-US" b="1" dirty="0">
                <a:latin typeface="楷体" panose="02010609060101010101" pitchFamily="49" charset="-122"/>
                <a:ea typeface="楷体" panose="02010609060101010101" pitchFamily="49" charset="-122"/>
              </a:rPr>
              <a:t>著作人身权（精神权利）</a:t>
            </a:r>
            <a:endParaRPr lang="en-US" altLang="zh-CN" b="1" dirty="0">
              <a:latin typeface="楷体" panose="02010609060101010101" pitchFamily="49" charset="-122"/>
              <a:ea typeface="楷体" panose="02010609060101010101" pitchFamily="49" charset="-122"/>
            </a:endParaRPr>
          </a:p>
          <a:p>
            <a:pPr marL="342900" indent="-342900" defTabSz="342900" fontAlgn="base">
              <a:lnSpc>
                <a:spcPct val="220000"/>
              </a:lnSpc>
              <a:spcBef>
                <a:spcPct val="20000"/>
              </a:spcBef>
              <a:spcAft>
                <a:spcPct val="0"/>
              </a:spcAft>
              <a:buFont typeface="Wingdings" panose="05000000000000000000" pitchFamily="2" charset="2"/>
              <a:buChar char="Ø"/>
            </a:pPr>
            <a:r>
              <a:rPr lang="zh-CN" altLang="en-US" b="1" dirty="0">
                <a:latin typeface="楷体" panose="02010609060101010101" pitchFamily="49" charset="-122"/>
                <a:ea typeface="楷体" panose="02010609060101010101" pitchFamily="49" charset="-122"/>
              </a:rPr>
              <a:t>著作财产权（经济权利）</a:t>
            </a:r>
            <a:endParaRPr lang="en-US" altLang="zh-CN" b="1" dirty="0">
              <a:latin typeface="楷体" panose="02010609060101010101" pitchFamily="49" charset="-122"/>
              <a:ea typeface="楷体" panose="02010609060101010101" pitchFamily="49" charset="-122"/>
            </a:endParaRPr>
          </a:p>
          <a:p>
            <a:pPr marL="342900" indent="-342900" defTabSz="342900" fontAlgn="base">
              <a:lnSpc>
                <a:spcPct val="220000"/>
              </a:lnSpc>
              <a:spcBef>
                <a:spcPct val="20000"/>
              </a:spcBef>
              <a:spcAft>
                <a:spcPct val="0"/>
              </a:spcAft>
              <a:buFont typeface="Wingdings" panose="05000000000000000000" pitchFamily="2" charset="2"/>
              <a:buChar char="Ø"/>
            </a:pPr>
            <a:r>
              <a:rPr lang="zh-CN" altLang="en-US" b="1" dirty="0">
                <a:latin typeface="楷体" panose="02010609060101010101" pitchFamily="49" charset="-122"/>
                <a:ea typeface="楷体" panose="02010609060101010101" pitchFamily="49" charset="-122"/>
              </a:rPr>
              <a:t>著作权的保护期</a:t>
            </a:r>
            <a:endParaRPr lang="en-US" altLang="zh-CN" b="1" dirty="0">
              <a:latin typeface="楷体" panose="02010609060101010101" pitchFamily="49" charset="-122"/>
              <a:ea typeface="楷体" panose="02010609060101010101" pitchFamily="49" charset="-122"/>
            </a:endParaRPr>
          </a:p>
          <a:p>
            <a:pPr marL="342900" indent="-342900" defTabSz="342900" fontAlgn="base">
              <a:lnSpc>
                <a:spcPct val="220000"/>
              </a:lnSpc>
              <a:spcBef>
                <a:spcPct val="20000"/>
              </a:spcBef>
              <a:spcAft>
                <a:spcPct val="0"/>
              </a:spcAft>
              <a:buFont typeface="Wingdings" panose="05000000000000000000" pitchFamily="2" charset="2"/>
              <a:buChar char="Ø"/>
            </a:pPr>
            <a:endParaRPr lang="en-US" altLang="zh-CN" b="1" dirty="0">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1"/>
          <a:stretch>
            <a:fillRect/>
          </a:stretch>
        </p:blipFill>
        <p:spPr>
          <a:xfrm>
            <a:off x="0" y="2032"/>
            <a:ext cx="9144000" cy="1103376"/>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AutoShape 15"/>
          <p:cNvSpPr>
            <a:spLocks noChangeArrowheads="1"/>
          </p:cNvSpPr>
          <p:nvPr/>
        </p:nvSpPr>
        <p:spPr bwMode="auto">
          <a:xfrm>
            <a:off x="464185" y="1227455"/>
            <a:ext cx="7823835" cy="647700"/>
          </a:xfrm>
          <a:prstGeom prst="roundRect">
            <a:avLst>
              <a:gd name="adj" fmla="val 11917"/>
            </a:avLst>
          </a:prstGeom>
          <a:gradFill rotWithShape="1">
            <a:gsLst>
              <a:gs pos="0">
                <a:srgbClr val="99CC00"/>
              </a:gs>
              <a:gs pos="100000">
                <a:srgbClr val="698C00"/>
              </a:gs>
            </a:gsLst>
            <a:lin ang="5400000" scaled="1"/>
          </a:gradFill>
          <a:ln w="25400" cap="flat" cmpd="sng">
            <a:solidFill>
              <a:srgbClr val="FEFEFE"/>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dist"/>
            <a:r>
              <a:rPr lang="en-US" altLang="zh-CN" sz="2400">
                <a:solidFill>
                  <a:schemeClr val="bg1"/>
                </a:solidFill>
                <a:ea typeface="黑体" panose="02010609060101010101" pitchFamily="49" charset="-122"/>
              </a:rPr>
              <a:t>3</a:t>
            </a:r>
            <a:r>
              <a:rPr lang="zh-CN" altLang="en-US" sz="2400">
                <a:solidFill>
                  <a:schemeClr val="bg1"/>
                </a:solidFill>
                <a:ea typeface="黑体" panose="02010609060101010101" pitchFamily="49" charset="-122"/>
              </a:rPr>
              <a:t>、保护作品完整权：</a:t>
            </a:r>
            <a:r>
              <a:rPr lang="zh-CN" altLang="en-US" sz="2000">
                <a:solidFill>
                  <a:schemeClr val="bg1"/>
                </a:solidFill>
                <a:ea typeface="黑体" panose="02010609060101010101" pitchFamily="49" charset="-122"/>
                <a:sym typeface="+mn-ea"/>
              </a:rPr>
              <a:t>保护作品不受歪曲、篡改的权利</a:t>
            </a:r>
            <a:endParaRPr lang="zh-CN" altLang="en-US" sz="2000" dirty="0">
              <a:solidFill>
                <a:schemeClr val="bg1"/>
              </a:solidFill>
              <a:uFillTx/>
              <a:latin typeface="楷体" panose="02010609060101010101" pitchFamily="49" charset="-122"/>
              <a:ea typeface="黑体" panose="02010609060101010101" pitchFamily="49" charset="-122"/>
              <a:sym typeface="+mn-ea"/>
            </a:endParaRPr>
          </a:p>
        </p:txBody>
      </p:sp>
      <p:sp>
        <p:nvSpPr>
          <p:cNvPr id="24581" name="Text Box 5"/>
          <p:cNvSpPr txBox="1">
            <a:spLocks noChangeArrowheads="1"/>
          </p:cNvSpPr>
          <p:nvPr/>
        </p:nvSpPr>
        <p:spPr bwMode="auto">
          <a:xfrm>
            <a:off x="523875" y="1812925"/>
            <a:ext cx="8050530" cy="47078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marL="342900" indent="-342900" algn="l">
              <a:lnSpc>
                <a:spcPct val="150000"/>
              </a:lnSpc>
              <a:buClrTx/>
              <a:buSzTx/>
              <a:buFont typeface="Wingdings" panose="05000000000000000000" charset="0"/>
              <a:buChar char="Ø"/>
            </a:pPr>
            <a:r>
              <a:rPr lang="zh-CN" sz="2000" dirty="0">
                <a:solidFill>
                  <a:schemeClr val="tx1"/>
                </a:solidFill>
                <a:uFillTx/>
                <a:latin typeface="楷体" panose="02010609060101010101" pitchFamily="49" charset="-122"/>
                <a:ea typeface="楷体" panose="02010609060101010101" pitchFamily="49" charset="-122"/>
              </a:rPr>
              <a:t>判断标准</a:t>
            </a:r>
            <a:endParaRPr sz="2000" dirty="0">
              <a:solidFill>
                <a:schemeClr val="tx1"/>
              </a:solidFill>
              <a:uFillTx/>
              <a:latin typeface="楷体" panose="02010609060101010101" pitchFamily="49" charset="-122"/>
              <a:ea typeface="楷体" panose="02010609060101010101" pitchFamily="49" charset="-122"/>
            </a:endParaRPr>
          </a:p>
          <a:p>
            <a:pPr marL="702310" indent="-342900" algn="l" fontAlgn="auto">
              <a:lnSpc>
                <a:spcPct val="150000"/>
              </a:lnSpc>
              <a:buClrTx/>
              <a:buSzTx/>
              <a:buFont typeface="Wingdings" panose="05000000000000000000" charset="0"/>
              <a:buChar char="p"/>
            </a:pPr>
            <a:r>
              <a:rPr sz="2000" dirty="0">
                <a:solidFill>
                  <a:schemeClr val="tx1"/>
                </a:solidFill>
                <a:uFillTx/>
                <a:latin typeface="楷体" panose="02010609060101010101" pitchFamily="49" charset="-122"/>
                <a:ea typeface="楷体" panose="02010609060101010101" pitchFamily="49" charset="-122"/>
              </a:rPr>
              <a:t>精神利益损害标准：不得</a:t>
            </a:r>
            <a:r>
              <a:rPr sz="2000" dirty="0">
                <a:uFillTx/>
                <a:latin typeface="楷体" panose="02010609060101010101" pitchFamily="49" charset="-122"/>
                <a:ea typeface="楷体" panose="02010609060101010101" pitchFamily="49" charset="-122"/>
                <a:sym typeface="+mn-ea"/>
              </a:rPr>
              <a:t>改变作者的观点、作品的内容形式，不得</a:t>
            </a:r>
            <a:r>
              <a:rPr sz="2000" dirty="0">
                <a:solidFill>
                  <a:schemeClr val="tx1"/>
                </a:solidFill>
                <a:uFillTx/>
                <a:latin typeface="楷体" panose="02010609060101010101" pitchFamily="49" charset="-122"/>
                <a:ea typeface="楷体" panose="02010609060101010101" pitchFamily="49" charset="-122"/>
              </a:rPr>
              <a:t>作出使公众对作品产生误解的改动，</a:t>
            </a:r>
            <a:r>
              <a:rPr lang="zh-CN" sz="2000" dirty="0">
                <a:solidFill>
                  <a:schemeClr val="tx1"/>
                </a:solidFill>
                <a:uFillTx/>
                <a:latin typeface="楷体" panose="02010609060101010101" pitchFamily="49" charset="-122"/>
                <a:ea typeface="楷体" panose="02010609060101010101" pitchFamily="49" charset="-122"/>
              </a:rPr>
              <a:t>既</a:t>
            </a:r>
            <a:r>
              <a:rPr sz="2000" dirty="0">
                <a:solidFill>
                  <a:schemeClr val="tx1"/>
                </a:solidFill>
                <a:uFillTx/>
                <a:latin typeface="楷体" panose="02010609060101010101" pitchFamily="49" charset="-122"/>
                <a:ea typeface="楷体" panose="02010609060101010101" pitchFamily="49" charset="-122"/>
              </a:rPr>
              <a:t>包括低于原作品，</a:t>
            </a:r>
            <a:r>
              <a:rPr lang="zh-CN" sz="2000" dirty="0">
                <a:solidFill>
                  <a:schemeClr val="tx1"/>
                </a:solidFill>
                <a:uFillTx/>
                <a:latin typeface="楷体" panose="02010609060101010101" pitchFamily="49" charset="-122"/>
                <a:ea typeface="楷体" panose="02010609060101010101" pitchFamily="49" charset="-122"/>
              </a:rPr>
              <a:t>又</a:t>
            </a:r>
            <a:r>
              <a:rPr sz="2000" dirty="0">
                <a:solidFill>
                  <a:schemeClr val="tx1"/>
                </a:solidFill>
                <a:uFillTx/>
                <a:latin typeface="楷体" panose="02010609060101010101" pitchFamily="49" charset="-122"/>
                <a:ea typeface="楷体" panose="02010609060101010101" pitchFamily="49" charset="-122"/>
              </a:rPr>
              <a:t>包括高于原作品的情况</a:t>
            </a:r>
            <a:endParaRPr sz="2000" dirty="0">
              <a:solidFill>
                <a:schemeClr val="tx1"/>
              </a:solidFill>
              <a:uFillTx/>
              <a:latin typeface="楷体" panose="02010609060101010101" pitchFamily="49" charset="-122"/>
              <a:ea typeface="楷体" panose="02010609060101010101" pitchFamily="49" charset="-122"/>
            </a:endParaRPr>
          </a:p>
          <a:p>
            <a:pPr marL="702310" indent="-342900" fontAlgn="auto">
              <a:lnSpc>
                <a:spcPct val="150000"/>
              </a:lnSpc>
              <a:buFont typeface="Wingdings" panose="05000000000000000000" charset="0"/>
              <a:buChar char="p"/>
            </a:pPr>
            <a:r>
              <a:rPr sz="2000" dirty="0">
                <a:solidFill>
                  <a:schemeClr val="tx1"/>
                </a:solidFill>
                <a:uFillTx/>
                <a:latin typeface="楷体" panose="02010609060101010101" pitchFamily="49" charset="-122"/>
                <a:ea typeface="楷体" panose="02010609060101010101" pitchFamily="49" charset="-122"/>
              </a:rPr>
              <a:t>作者声誉</a:t>
            </a:r>
            <a:r>
              <a:rPr sz="2000" dirty="0">
                <a:uFillTx/>
                <a:latin typeface="楷体" panose="02010609060101010101" pitchFamily="49" charset="-122"/>
                <a:ea typeface="楷体" panose="02010609060101010101" pitchFamily="49" charset="-122"/>
                <a:sym typeface="+mn-ea"/>
              </a:rPr>
              <a:t>损害</a:t>
            </a:r>
            <a:r>
              <a:rPr lang="zh-CN" sz="2000" dirty="0">
                <a:uFillTx/>
                <a:latin typeface="楷体" panose="02010609060101010101" pitchFamily="49" charset="-122"/>
                <a:ea typeface="楷体" panose="02010609060101010101" pitchFamily="49" charset="-122"/>
                <a:sym typeface="+mn-ea"/>
              </a:rPr>
              <a:t>标准：从客观效果上看改动后的作品是否损害了原著作者的声誉</a:t>
            </a:r>
            <a:endParaRPr lang="zh-CN" sz="2000" dirty="0">
              <a:uFillTx/>
              <a:latin typeface="楷体" panose="02010609060101010101" pitchFamily="49" charset="-122"/>
              <a:ea typeface="楷体" panose="02010609060101010101" pitchFamily="49" charset="-122"/>
              <a:sym typeface="+mn-ea"/>
            </a:endParaRPr>
          </a:p>
          <a:p>
            <a:pPr marL="342900" indent="-342900">
              <a:lnSpc>
                <a:spcPct val="150000"/>
              </a:lnSpc>
              <a:buFont typeface="Wingdings" panose="05000000000000000000" charset="0"/>
              <a:buChar char="Ø"/>
            </a:pPr>
            <a:r>
              <a:rPr lang="zh-CN" sz="2000" dirty="0">
                <a:uFillTx/>
                <a:latin typeface="楷体" panose="02010609060101010101" pitchFamily="49" charset="-122"/>
                <a:ea typeface="楷体" panose="02010609060101010101" pitchFamily="49" charset="-122"/>
                <a:sym typeface="+mn-ea"/>
              </a:rPr>
              <a:t>类型</a:t>
            </a:r>
            <a:endParaRPr lang="zh-CN" sz="2000" dirty="0">
              <a:uFillTx/>
              <a:latin typeface="楷体" panose="02010609060101010101" pitchFamily="49" charset="-122"/>
              <a:ea typeface="楷体" panose="02010609060101010101" pitchFamily="49" charset="-122"/>
              <a:sym typeface="+mn-ea"/>
            </a:endParaRPr>
          </a:p>
          <a:p>
            <a:pPr marL="702310" indent="-342900" fontAlgn="auto">
              <a:lnSpc>
                <a:spcPct val="150000"/>
              </a:lnSpc>
              <a:buFont typeface="Wingdings" panose="05000000000000000000" charset="0"/>
              <a:buChar char="p"/>
            </a:pPr>
            <a:r>
              <a:rPr sz="2000" dirty="0">
                <a:uFillTx/>
                <a:latin typeface="楷体" panose="02010609060101010101" pitchFamily="49" charset="-122"/>
                <a:ea typeface="楷体" panose="02010609060101010101" pitchFamily="49" charset="-122"/>
                <a:sym typeface="+mn-ea"/>
              </a:rPr>
              <a:t>作者的观点、作品的内容与形式遭受了改动</a:t>
            </a:r>
            <a:endParaRPr sz="2000" dirty="0">
              <a:uFillTx/>
              <a:latin typeface="楷体" panose="02010609060101010101" pitchFamily="49" charset="-122"/>
              <a:ea typeface="楷体" panose="02010609060101010101" pitchFamily="49" charset="-122"/>
              <a:sym typeface="+mn-ea"/>
            </a:endParaRPr>
          </a:p>
          <a:p>
            <a:pPr marL="702310" indent="-342900" fontAlgn="auto">
              <a:lnSpc>
                <a:spcPct val="150000"/>
              </a:lnSpc>
              <a:buFont typeface="Wingdings" panose="05000000000000000000" charset="0"/>
              <a:buChar char="p"/>
            </a:pPr>
            <a:r>
              <a:rPr sz="2000" dirty="0">
                <a:uFillTx/>
                <a:latin typeface="楷体" panose="02010609060101010101" pitchFamily="49" charset="-122"/>
                <a:ea typeface="楷体" panose="02010609060101010101" pitchFamily="49" charset="-122"/>
                <a:sym typeface="+mn-ea"/>
              </a:rPr>
              <a:t>作品本身并未改变，但对作品进行了其他使用，从而损害了作者的名誉与声望</a:t>
            </a:r>
            <a:endParaRPr sz="2000" dirty="0">
              <a:uFillTx/>
              <a:latin typeface="楷体" panose="02010609060101010101" pitchFamily="49" charset="-122"/>
              <a:ea typeface="楷体" panose="02010609060101010101" pitchFamily="49" charset="-122"/>
              <a:sym typeface="+mn-ea"/>
            </a:endParaRPr>
          </a:p>
        </p:txBody>
      </p:sp>
      <p:pic>
        <p:nvPicPr>
          <p:cNvPr id="5" name="图片 4"/>
          <p:cNvPicPr>
            <a:picLocks noChangeAspect="1"/>
          </p:cNvPicPr>
          <p:nvPr/>
        </p:nvPicPr>
        <p:blipFill>
          <a:blip r:embed="rId1"/>
          <a:stretch>
            <a:fillRect/>
          </a:stretch>
        </p:blipFill>
        <p:spPr>
          <a:xfrm>
            <a:off x="1" y="0"/>
            <a:ext cx="9144000" cy="1103630"/>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127000"/>
            <a:ext cx="3293269" cy="1100138"/>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 y="15240"/>
            <a:ext cx="3293269" cy="110013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2" name="Text Box 6"/>
          <p:cNvSpPr txBox="1">
            <a:spLocks noChangeArrowheads="1"/>
          </p:cNvSpPr>
          <p:nvPr/>
        </p:nvSpPr>
        <p:spPr bwMode="auto">
          <a:xfrm>
            <a:off x="457200" y="1174115"/>
            <a:ext cx="3143250" cy="138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dirty="0">
                <a:solidFill>
                  <a:schemeClr val="bg2"/>
                </a:solidFill>
                <a:latin typeface="华文行楷" panose="02010800040101010101" pitchFamily="2" charset="-122"/>
                <a:ea typeface="华文行楷" panose="02010800040101010101" pitchFamily="2" charset="-122"/>
                <a:hlinkClick r:id="rId1" action="ppaction://hlinkfile"/>
              </a:rPr>
              <a:t>案例简析：</a:t>
            </a:r>
            <a:r>
              <a:rPr lang="en-US" altLang="zh-CN" sz="2800" dirty="0">
                <a:solidFill>
                  <a:schemeClr val="bg2"/>
                </a:solidFill>
                <a:latin typeface="华文行楷" panose="02010800040101010101" pitchFamily="2" charset="-122"/>
                <a:ea typeface="华文行楷" panose="02010800040101010101" pitchFamily="2" charset="-122"/>
                <a:hlinkClick r:id="rId1" action="ppaction://hlinkfile"/>
              </a:rPr>
              <a:t>《</a:t>
            </a:r>
            <a:r>
              <a:rPr lang="zh-CN" altLang="en-US" sz="2800" dirty="0">
                <a:solidFill>
                  <a:schemeClr val="bg2"/>
                </a:solidFill>
                <a:latin typeface="华文行楷" panose="02010800040101010101" pitchFamily="2" charset="-122"/>
                <a:ea typeface="华文行楷" panose="02010800040101010101" pitchFamily="2" charset="-122"/>
                <a:hlinkClick r:id="rId1" action="ppaction://hlinkfile"/>
              </a:rPr>
              <a:t>卧虎藏龙</a:t>
            </a:r>
            <a:r>
              <a:rPr lang="en-US" altLang="zh-CN" sz="2800" dirty="0">
                <a:solidFill>
                  <a:schemeClr val="bg2"/>
                </a:solidFill>
                <a:latin typeface="华文行楷" panose="02010800040101010101" pitchFamily="2" charset="-122"/>
                <a:ea typeface="华文行楷" panose="02010800040101010101" pitchFamily="2" charset="-122"/>
                <a:hlinkClick r:id="rId1" action="ppaction://hlinkfile"/>
              </a:rPr>
              <a:t>》</a:t>
            </a:r>
            <a:r>
              <a:rPr lang="zh-CN" altLang="en-US" sz="2800" dirty="0">
                <a:solidFill>
                  <a:schemeClr val="bg2"/>
                </a:solidFill>
                <a:latin typeface="华文行楷" panose="02010800040101010101" pitchFamily="2" charset="-122"/>
                <a:ea typeface="华文行楷" panose="02010800040101010101" pitchFamily="2" charset="-122"/>
                <a:hlinkClick r:id="rId1" action="ppaction://hlinkfile"/>
              </a:rPr>
              <a:t>背景音乐作曲署名权案</a:t>
            </a:r>
            <a:endParaRPr lang="zh-CN" altLang="en-US" dirty="0">
              <a:latin typeface="华文行楷" panose="02010800040101010101" pitchFamily="2" charset="-122"/>
              <a:ea typeface="华文行楷" panose="02010800040101010101" pitchFamily="2" charset="-122"/>
            </a:endParaRPr>
          </a:p>
        </p:txBody>
      </p:sp>
      <p:pic>
        <p:nvPicPr>
          <p:cNvPr id="8" name="图片 7"/>
          <p:cNvPicPr>
            <a:picLocks noChangeAspect="1"/>
          </p:cNvPicPr>
          <p:nvPr/>
        </p:nvPicPr>
        <p:blipFill>
          <a:blip r:embed="rId2"/>
          <a:stretch>
            <a:fillRect/>
          </a:stretch>
        </p:blipFill>
        <p:spPr>
          <a:xfrm>
            <a:off x="1271" y="-3175"/>
            <a:ext cx="9142730" cy="1103630"/>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pic>
        <p:nvPicPr>
          <p:cNvPr id="2" name="图片 1" descr="timg[1]"/>
          <p:cNvPicPr>
            <a:picLocks noChangeAspect="1"/>
          </p:cNvPicPr>
          <p:nvPr/>
        </p:nvPicPr>
        <p:blipFill>
          <a:blip r:embed="rId4"/>
          <a:stretch>
            <a:fillRect/>
          </a:stretch>
        </p:blipFill>
        <p:spPr>
          <a:xfrm>
            <a:off x="531495" y="2594610"/>
            <a:ext cx="2761615" cy="3787775"/>
          </a:xfrm>
          <a:prstGeom prst="rect">
            <a:avLst/>
          </a:prstGeom>
        </p:spPr>
      </p:pic>
      <p:pic>
        <p:nvPicPr>
          <p:cNvPr id="5" name="图片 4" descr="图片1"/>
          <p:cNvPicPr>
            <a:picLocks noChangeAspect="1"/>
          </p:cNvPicPr>
          <p:nvPr/>
        </p:nvPicPr>
        <p:blipFill>
          <a:blip r:embed="rId5"/>
          <a:stretch>
            <a:fillRect/>
          </a:stretch>
        </p:blipFill>
        <p:spPr>
          <a:xfrm>
            <a:off x="4034155" y="1173480"/>
            <a:ext cx="4370070" cy="55403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a:xfrm>
            <a:off x="457200" y="4510088"/>
            <a:ext cx="8229600" cy="1617662"/>
          </a:xfrm>
        </p:spPr>
        <p:txBody>
          <a:bodyPr/>
          <a:lstStyle/>
          <a:p>
            <a:r>
              <a:rPr lang="zh-CN" altLang="en-US" sz="1200"/>
              <a:t>案情简介：</a:t>
            </a:r>
            <a:endParaRPr lang="zh-CN" altLang="en-US" sz="1200"/>
          </a:p>
        </p:txBody>
      </p:sp>
      <p:sp>
        <p:nvSpPr>
          <p:cNvPr id="19460" name="矩形​​ 27"/>
          <p:cNvSpPr>
            <a:spLocks noChangeArrowheads="1"/>
          </p:cNvSpPr>
          <p:nvPr/>
        </p:nvSpPr>
        <p:spPr bwMode="auto">
          <a:xfrm>
            <a:off x="457200" y="1489711"/>
            <a:ext cx="8300720" cy="4340026"/>
          </a:xfrm>
          <a:prstGeom prst="rect">
            <a:avLst/>
          </a:prstGeom>
          <a:solidFill>
            <a:srgbClr val="F2F2F2"/>
          </a:solidFill>
          <a:ln w="12700">
            <a:solidFill>
              <a:srgbClr val="BFBFBF"/>
            </a:solidFill>
            <a:prstDash val="dash"/>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a:p>
          <a:p>
            <a:pPr algn="ctr"/>
            <a:endParaRPr lang="zh-CN" altLang="en-US">
              <a:solidFill>
                <a:srgbClr val="FFFFFF"/>
              </a:solidFill>
            </a:endParaRPr>
          </a:p>
        </p:txBody>
      </p:sp>
      <p:sp>
        <p:nvSpPr>
          <p:cNvPr id="19463" name="Text Box 7"/>
          <p:cNvSpPr txBox="1">
            <a:spLocks noChangeArrowheads="1"/>
          </p:cNvSpPr>
          <p:nvPr/>
        </p:nvSpPr>
        <p:spPr bwMode="auto">
          <a:xfrm>
            <a:off x="593725" y="1859915"/>
            <a:ext cx="7955915" cy="3599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2000" dirty="0">
                <a:ea typeface="楷体_GB2312" pitchFamily="49" charset="-122"/>
              </a:rPr>
              <a:t>《丝路驼铃》系宁勇创作，在《卧虎藏龙》中被作为背景音乐使用，长达两分多钟。宁勇认为：</a:t>
            </a:r>
            <a:endParaRPr lang="zh-CN" altLang="en-US" sz="2000" dirty="0">
              <a:ea typeface="楷体_GB2312" pitchFamily="49" charset="-122"/>
            </a:endParaRPr>
          </a:p>
          <a:p>
            <a:pPr marL="285750" indent="-285750" fontAlgn="auto">
              <a:lnSpc>
                <a:spcPct val="140000"/>
              </a:lnSpc>
              <a:buFont typeface="Wingdings" panose="05000000000000000000" charset="0"/>
              <a:buChar char=""/>
            </a:pPr>
            <a:r>
              <a:rPr lang="zh-CN" altLang="en-US" sz="2000" dirty="0">
                <a:ea typeface="楷体_GB2312" pitchFamily="49" charset="-122"/>
              </a:rPr>
              <a:t>影片公司未征得其同意使用该曲，而且该片</a:t>
            </a:r>
            <a:r>
              <a:rPr lang="zh-CN" altLang="en-US" sz="2000" dirty="0">
                <a:solidFill>
                  <a:srgbClr val="FF0000"/>
                </a:solidFill>
                <a:ea typeface="楷体_GB2312" pitchFamily="49" charset="-122"/>
              </a:rPr>
              <a:t>海外版</a:t>
            </a:r>
            <a:r>
              <a:rPr lang="zh-CN" altLang="en-US" sz="2000" dirty="0">
                <a:ea typeface="楷体_GB2312" pitchFamily="49" charset="-122"/>
              </a:rPr>
              <a:t>的片尾</a:t>
            </a:r>
            <a:r>
              <a:rPr lang="zh-CN" altLang="en-US" sz="2000" dirty="0">
                <a:solidFill>
                  <a:srgbClr val="FF0000"/>
                </a:solidFill>
                <a:ea typeface="楷体_GB2312" pitchFamily="49" charset="-122"/>
              </a:rPr>
              <a:t>署名写成“宁勇编曲”</a:t>
            </a:r>
            <a:r>
              <a:rPr lang="zh-CN" altLang="en-US" sz="2000" dirty="0">
                <a:ea typeface="楷体_GB2312" pitchFamily="49" charset="-122"/>
              </a:rPr>
              <a:t>，</a:t>
            </a:r>
            <a:r>
              <a:rPr lang="zh-CN" altLang="en-US" sz="2000" dirty="0">
                <a:solidFill>
                  <a:srgbClr val="FF0000"/>
                </a:solidFill>
                <a:ea typeface="楷体_GB2312" pitchFamily="49" charset="-122"/>
              </a:rPr>
              <a:t>国内版完全无署名</a:t>
            </a:r>
            <a:r>
              <a:rPr lang="zh-CN" altLang="en-US" sz="2000" dirty="0">
                <a:ea typeface="楷体_GB2312" pitchFamily="49" charset="-122"/>
              </a:rPr>
              <a:t>，侵犯了署名权</a:t>
            </a:r>
            <a:endParaRPr lang="zh-CN" altLang="en-US" sz="2000" dirty="0">
              <a:ea typeface="楷体_GB2312" pitchFamily="49" charset="-122"/>
            </a:endParaRPr>
          </a:p>
          <a:p>
            <a:pPr marL="285750" indent="-285750" fontAlgn="auto">
              <a:lnSpc>
                <a:spcPct val="140000"/>
              </a:lnSpc>
              <a:buFont typeface="Wingdings" panose="05000000000000000000" charset="0"/>
              <a:buChar char=""/>
            </a:pPr>
            <a:r>
              <a:rPr lang="zh-CN" altLang="en-US" sz="2000" dirty="0">
                <a:solidFill>
                  <a:srgbClr val="FF0000"/>
                </a:solidFill>
                <a:ea typeface="楷体_GB2312" pitchFamily="49" charset="-122"/>
              </a:rPr>
              <a:t>擅自删减</a:t>
            </a:r>
            <a:r>
              <a:rPr lang="zh-CN" altLang="en-US" sz="2000" dirty="0">
                <a:ea typeface="楷体_GB2312" pitchFamily="49" charset="-122"/>
              </a:rPr>
              <a:t>作品还侵犯了其作品完整权，《丝》曲歌颂的是丝路驼队的坚韧不屈的意志，影片将其用于打斗场面，是对作品精神的曲解</a:t>
            </a:r>
            <a:endParaRPr lang="zh-CN" altLang="en-US" sz="2000" dirty="0">
              <a:ea typeface="楷体_GB2312" pitchFamily="49" charset="-122"/>
            </a:endParaRPr>
          </a:p>
          <a:p>
            <a:pPr marL="285750" indent="-285750" fontAlgn="auto">
              <a:lnSpc>
                <a:spcPct val="140000"/>
              </a:lnSpc>
              <a:buFont typeface="Wingdings" panose="05000000000000000000" charset="0"/>
              <a:buChar char=""/>
            </a:pPr>
            <a:r>
              <a:rPr lang="zh-CN" altLang="en-US" sz="2000" dirty="0">
                <a:ea typeface="楷体_GB2312" pitchFamily="49" charset="-122"/>
              </a:rPr>
              <a:t>中唱上海公司未经其同意也没支付任何报酬出版并转让其作品，广东省电影公司放映传播，客观上扩大了侵权范围，亦构成侵权</a:t>
            </a:r>
            <a:endParaRPr lang="zh-CN" altLang="en-US" sz="2000" dirty="0">
              <a:ea typeface="楷体_GB2312" pitchFamily="49" charset="-122"/>
            </a:endParaRPr>
          </a:p>
        </p:txBody>
      </p:sp>
      <p:pic>
        <p:nvPicPr>
          <p:cNvPr id="8" name="图片 7"/>
          <p:cNvPicPr>
            <a:picLocks noChangeAspect="1"/>
          </p:cNvPicPr>
          <p:nvPr/>
        </p:nvPicPr>
        <p:blipFill>
          <a:blip r:embed="rId1"/>
          <a:stretch>
            <a:fillRect/>
          </a:stretch>
        </p:blipFill>
        <p:spPr>
          <a:xfrm>
            <a:off x="1271" y="-3175"/>
            <a:ext cx="9142730" cy="1103630"/>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矩形​​ 27"/>
          <p:cNvSpPr>
            <a:spLocks noChangeArrowheads="1"/>
          </p:cNvSpPr>
          <p:nvPr/>
        </p:nvSpPr>
        <p:spPr bwMode="auto">
          <a:xfrm>
            <a:off x="899160" y="1554480"/>
            <a:ext cx="7559675" cy="4055745"/>
          </a:xfrm>
          <a:prstGeom prst="rect">
            <a:avLst/>
          </a:prstGeom>
          <a:solidFill>
            <a:srgbClr val="F2F2F2"/>
          </a:solidFill>
          <a:ln w="12700" cap="flat" cmpd="sng">
            <a:solidFill>
              <a:srgbClr val="BFBFBF"/>
            </a:solidFill>
            <a:prstDash val="dash"/>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zh-CN" sz="2400"/>
          </a:p>
          <a:p>
            <a:r>
              <a:rPr lang="zh-CN" altLang="zh-CN" sz="2800"/>
              <a:t>　</a:t>
            </a:r>
            <a:endParaRPr lang="zh-CN" altLang="zh-CN" sz="2800"/>
          </a:p>
        </p:txBody>
      </p:sp>
      <p:sp>
        <p:nvSpPr>
          <p:cNvPr id="22532" name="Text Box 4"/>
          <p:cNvSpPr txBox="1">
            <a:spLocks noChangeArrowheads="1"/>
          </p:cNvSpPr>
          <p:nvPr/>
        </p:nvSpPr>
        <p:spPr bwMode="auto">
          <a:xfrm>
            <a:off x="1007904" y="1792605"/>
            <a:ext cx="7323296" cy="33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auto">
              <a:lnSpc>
                <a:spcPct val="150000"/>
              </a:lnSpc>
            </a:pPr>
            <a:r>
              <a:rPr lang="en-US" altLang="zh-CN" sz="2000" dirty="0">
                <a:latin typeface="华文楷体" panose="02010600040101010101" pitchFamily="2" charset="-122"/>
                <a:ea typeface="华文楷体" panose="02010600040101010101" pitchFamily="2" charset="-122"/>
              </a:rPr>
              <a:t>法院认为：《</a:t>
            </a:r>
            <a:r>
              <a:rPr lang="zh-CN" altLang="en-US" sz="2000" dirty="0">
                <a:latin typeface="华文楷体" panose="02010600040101010101" pitchFamily="2" charset="-122"/>
                <a:ea typeface="华文楷体" panose="02010600040101010101" pitchFamily="2" charset="-122"/>
              </a:rPr>
              <a:t>卧</a:t>
            </a:r>
            <a:r>
              <a:rPr lang="en-US" altLang="zh-CN" sz="2000" dirty="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片制片人并无歪曲使用作品，缩减使用时间也是按照电影的需要，故没有侵犯原告的保护作品完整权。</a:t>
            </a:r>
            <a:r>
              <a:rPr lang="en-US" altLang="zh-CN" sz="2000" dirty="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卧</a:t>
            </a:r>
            <a:r>
              <a:rPr lang="en-US" altLang="zh-CN" sz="2000" dirty="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片海外版结尾鸣谢部分的署名方式贬低了原告的作者地位，国内版无署名，故侵犯了原告的署名权。</a:t>
            </a:r>
            <a:r>
              <a:rPr lang="zh-CN" altLang="zh-CN" sz="2000" dirty="0">
                <a:latin typeface="华文楷体" panose="02010600040101010101" pitchFamily="2" charset="-122"/>
                <a:ea typeface="华文楷体" panose="02010600040101010101" pitchFamily="2" charset="-122"/>
              </a:rPr>
              <a:t>一审判决《卧虎藏龙》制片方等三方被告需向作者宁勇赔礼道歉，共赔偿3.5万元，并且在再次发行《卧虎藏龙》时应将“宁勇编曲”改为“宁勇作曲”并完整署名。</a:t>
            </a:r>
            <a:endParaRPr lang="zh-CN" altLang="zh-CN" sz="2400" dirty="0">
              <a:latin typeface="华文楷体" panose="02010600040101010101" pitchFamily="2" charset="-122"/>
              <a:ea typeface="华文楷体" panose="02010600040101010101" pitchFamily="2" charset="-122"/>
            </a:endParaRPr>
          </a:p>
        </p:txBody>
      </p:sp>
      <p:pic>
        <p:nvPicPr>
          <p:cNvPr id="8" name="图片 7"/>
          <p:cNvPicPr>
            <a:picLocks noChangeAspect="1"/>
          </p:cNvPicPr>
          <p:nvPr/>
        </p:nvPicPr>
        <p:blipFill>
          <a:blip r:embed="rId1"/>
          <a:stretch>
            <a:fillRect/>
          </a:stretch>
        </p:blipFill>
        <p:spPr>
          <a:xfrm>
            <a:off x="1271" y="-3175"/>
            <a:ext cx="9142730" cy="1103630"/>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矩形​​ 27"/>
          <p:cNvSpPr>
            <a:spLocks noChangeArrowheads="1"/>
          </p:cNvSpPr>
          <p:nvPr/>
        </p:nvSpPr>
        <p:spPr bwMode="auto">
          <a:xfrm>
            <a:off x="813435" y="1672591"/>
            <a:ext cx="7752080" cy="3921760"/>
          </a:xfrm>
          <a:prstGeom prst="rect">
            <a:avLst/>
          </a:prstGeom>
          <a:solidFill>
            <a:srgbClr val="F2F2F2"/>
          </a:solidFill>
          <a:ln w="12700" cap="flat" cmpd="sng">
            <a:solidFill>
              <a:srgbClr val="BFBFBF"/>
            </a:solidFill>
            <a:prstDash val="dash"/>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zh-CN" sz="2400"/>
          </a:p>
          <a:p>
            <a:endParaRPr lang="zh-CN" altLang="zh-CN" sz="2400"/>
          </a:p>
          <a:p>
            <a:endParaRPr lang="zh-CN" altLang="zh-CN" sz="2800"/>
          </a:p>
        </p:txBody>
      </p:sp>
      <p:sp>
        <p:nvSpPr>
          <p:cNvPr id="20485" name="Text Box 5"/>
          <p:cNvSpPr txBox="1">
            <a:spLocks noChangeArrowheads="1"/>
          </p:cNvSpPr>
          <p:nvPr/>
        </p:nvSpPr>
        <p:spPr bwMode="auto">
          <a:xfrm>
            <a:off x="772160" y="1971675"/>
            <a:ext cx="7834630" cy="33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2000" dirty="0">
                <a:latin typeface="华文楷体" panose="02010600040101010101" pitchFamily="2" charset="-122"/>
                <a:ea typeface="华文楷体" panose="02010600040101010101" pitchFamily="2" charset="-122"/>
              </a:rPr>
              <a:t>《卧》片的三著作权人（即影片上署名的联合制片人）对《丝》曲的使用</a:t>
            </a:r>
            <a:r>
              <a:rPr lang="zh-CN" altLang="en-US" sz="2000" dirty="0">
                <a:solidFill>
                  <a:srgbClr val="FF0000"/>
                </a:solidFill>
                <a:latin typeface="华文楷体" panose="02010600040101010101" pitchFamily="2" charset="-122"/>
                <a:ea typeface="华文楷体" panose="02010600040101010101" pitchFamily="2" charset="-122"/>
              </a:rPr>
              <a:t>不属于以“摄制电影的方法使用作品”，而是使用录音制品。</a:t>
            </a:r>
            <a:r>
              <a:rPr lang="zh-CN" altLang="en-US" sz="2000" dirty="0">
                <a:latin typeface="华文楷体" panose="02010600040101010101" pitchFamily="2" charset="-122"/>
                <a:ea typeface="华文楷体" panose="02010600040101010101" pitchFamily="2" charset="-122"/>
              </a:rPr>
              <a:t>录音制作者使用他人已发表的作品制作录音制品，可以不经著作权人许可，但应当按照规定支付报酬；录音制作者对其制作的录音制品享有许可他人复制发行并获得报酬的权利；被许可发行的录音制作者还应当按照规定向著作权人和表演者支付报酬。由于剧组确曾寄过</a:t>
            </a:r>
            <a:r>
              <a:rPr lang="en-US" altLang="zh-CN" sz="2000" dirty="0">
                <a:latin typeface="华文楷体" panose="02010600040101010101" pitchFamily="2" charset="-122"/>
                <a:ea typeface="华文楷体" panose="02010600040101010101" pitchFamily="2" charset="-122"/>
              </a:rPr>
              <a:t>200</a:t>
            </a:r>
            <a:r>
              <a:rPr lang="zh-CN" altLang="en-US" sz="2000" dirty="0">
                <a:latin typeface="华文楷体" panose="02010600040101010101" pitchFamily="2" charset="-122"/>
                <a:ea typeface="华文楷体" panose="02010600040101010101" pitchFamily="2" charset="-122"/>
              </a:rPr>
              <a:t>美金支票，故不存在侵犯宁勇获得报酬权的情形。</a:t>
            </a:r>
            <a:endParaRPr lang="en-US" altLang="zh-CN" sz="2000" dirty="0">
              <a:latin typeface="华文楷体" panose="02010600040101010101" pitchFamily="2" charset="-122"/>
              <a:ea typeface="华文楷体" panose="02010600040101010101" pitchFamily="2" charset="-122"/>
            </a:endParaRPr>
          </a:p>
        </p:txBody>
      </p:sp>
      <p:pic>
        <p:nvPicPr>
          <p:cNvPr id="7" name="图片 6"/>
          <p:cNvPicPr>
            <a:picLocks noChangeAspect="1"/>
          </p:cNvPicPr>
          <p:nvPr/>
        </p:nvPicPr>
        <p:blipFill>
          <a:blip r:embed="rId1"/>
          <a:stretch>
            <a:fillRect/>
          </a:stretch>
        </p:blipFill>
        <p:spPr>
          <a:xfrm>
            <a:off x="1271" y="-3175"/>
            <a:ext cx="9142730" cy="1103630"/>
          </a:xfrm>
          <a:prstGeom prst="rect">
            <a:avLst/>
          </a:prstGeom>
        </p:spPr>
      </p:pic>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1" y="0"/>
            <a:ext cx="9144000" cy="1103630"/>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127000"/>
            <a:ext cx="3293269" cy="1100138"/>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 y="15240"/>
            <a:ext cx="3293269" cy="1100138"/>
          </a:xfrm>
          <a:prstGeom prst="rect">
            <a:avLst/>
          </a:prstGeom>
        </p:spPr>
      </p:pic>
      <p:sp>
        <p:nvSpPr>
          <p:cNvPr id="12" name="Text Box 5"/>
          <p:cNvSpPr txBox="1">
            <a:spLocks noChangeArrowheads="1"/>
          </p:cNvSpPr>
          <p:nvPr/>
        </p:nvSpPr>
        <p:spPr bwMode="auto">
          <a:xfrm>
            <a:off x="636270" y="1983740"/>
            <a:ext cx="7711440" cy="39693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marL="342900" indent="-342900" algn="l">
              <a:lnSpc>
                <a:spcPct val="180000"/>
              </a:lnSpc>
              <a:buClrTx/>
              <a:buSzTx/>
              <a:buFont typeface="Wingdings" panose="05000000000000000000" charset="0"/>
              <a:buChar char="Ø"/>
            </a:pPr>
            <a:r>
              <a:rPr lang="zh-CN" altLang="en-US" sz="2000" b="1" dirty="0">
                <a:solidFill>
                  <a:schemeClr val="tx1"/>
                </a:solidFill>
                <a:uFillTx/>
                <a:latin typeface="楷体" panose="02010609060101010101" pitchFamily="49" charset="-122"/>
                <a:ea typeface="楷体" panose="02010609060101010101" pitchFamily="49" charset="-122"/>
              </a:rPr>
              <a:t>一权两面说：</a:t>
            </a:r>
            <a:r>
              <a:rPr lang="zh-CN" altLang="en-US" sz="2000" dirty="0">
                <a:solidFill>
                  <a:schemeClr val="tx1"/>
                </a:solidFill>
                <a:uFillTx/>
                <a:latin typeface="楷体" panose="02010609060101010101" pitchFamily="49" charset="-122"/>
                <a:ea typeface="楷体" panose="02010609060101010101" pitchFamily="49" charset="-122"/>
              </a:rPr>
              <a:t>修改权与保护作品完整权是一项权利的两个方面</a:t>
            </a:r>
            <a:endParaRPr lang="zh-CN" altLang="en-US" sz="2000" dirty="0">
              <a:solidFill>
                <a:schemeClr val="tx1"/>
              </a:solidFill>
              <a:uFillTx/>
              <a:latin typeface="楷体" panose="02010609060101010101" pitchFamily="49" charset="-122"/>
              <a:ea typeface="楷体" panose="02010609060101010101" pitchFamily="49" charset="-122"/>
            </a:endParaRPr>
          </a:p>
          <a:p>
            <a:pPr marL="342900" indent="-342900" fontAlgn="auto">
              <a:lnSpc>
                <a:spcPct val="180000"/>
              </a:lnSpc>
              <a:buFont typeface="Wingdings" panose="05000000000000000000" charset="0"/>
              <a:buChar char="Ø"/>
            </a:pPr>
            <a:r>
              <a:rPr lang="zh-CN" altLang="en-US" sz="2000" b="1" dirty="0">
                <a:solidFill>
                  <a:schemeClr val="tx1"/>
                </a:solidFill>
                <a:uFillTx/>
                <a:latin typeface="楷体" panose="02010609060101010101" pitchFamily="49" charset="-122"/>
                <a:ea typeface="楷体" panose="02010609060101010101" pitchFamily="49" charset="-122"/>
              </a:rPr>
              <a:t>轻重有别说：</a:t>
            </a:r>
            <a:r>
              <a:rPr lang="zh-CN" altLang="en-US" sz="2000" dirty="0">
                <a:solidFill>
                  <a:schemeClr val="tx1"/>
                </a:solidFill>
                <a:uFillTx/>
                <a:latin typeface="楷体" panose="02010609060101010101" pitchFamily="49" charset="-122"/>
                <a:ea typeface="楷体" panose="02010609060101010101" pitchFamily="49" charset="-122"/>
              </a:rPr>
              <a:t>修改权控制的修改是对作品内容作局部的变更以及文字、用语的修正，从而区别于“歪曲、篡改”</a:t>
            </a:r>
            <a:endParaRPr lang="zh-CN" altLang="en-US" sz="2000" dirty="0">
              <a:solidFill>
                <a:schemeClr val="tx1"/>
              </a:solidFill>
              <a:uFillTx/>
              <a:latin typeface="楷体" panose="02010609060101010101" pitchFamily="49" charset="-122"/>
              <a:ea typeface="楷体" panose="02010609060101010101" pitchFamily="49" charset="-122"/>
            </a:endParaRPr>
          </a:p>
          <a:p>
            <a:pPr marL="342900" indent="-342900" fontAlgn="auto">
              <a:lnSpc>
                <a:spcPct val="180000"/>
              </a:lnSpc>
              <a:buFont typeface="Wingdings" panose="05000000000000000000" charset="0"/>
              <a:buChar char="Ø"/>
            </a:pPr>
            <a:r>
              <a:rPr lang="zh-CN" altLang="en-US" sz="2000" b="1" dirty="0">
                <a:solidFill>
                  <a:schemeClr val="tx1"/>
                </a:solidFill>
                <a:uFillTx/>
                <a:latin typeface="楷体" panose="02010609060101010101" pitchFamily="49" charset="-122"/>
                <a:ea typeface="楷体" panose="02010609060101010101" pitchFamily="49" charset="-122"/>
              </a:rPr>
              <a:t>收回权说：</a:t>
            </a:r>
            <a:r>
              <a:rPr lang="zh-CN" altLang="en-US" sz="2000" dirty="0">
                <a:solidFill>
                  <a:schemeClr val="tx1"/>
                </a:solidFill>
                <a:uFillTx/>
                <a:latin typeface="楷体" panose="02010609060101010101" pitchFamily="49" charset="-122"/>
                <a:ea typeface="楷体" panose="02010609060101010101" pitchFamily="49" charset="-122"/>
              </a:rPr>
              <a:t>作品发表后作者修改作品的权利，即作者因思想观念的改变、作品内容不当而产生不良影响或有其他正当事由，收回已经发出的使用许可或不再继续发出使用许可，以停止使用者对作品的使用和传播的权利</a:t>
            </a:r>
            <a:endParaRPr lang="zh-CN" altLang="en-US" sz="2000" dirty="0">
              <a:solidFill>
                <a:schemeClr val="tx1"/>
              </a:solidFill>
              <a:uFillTx/>
              <a:latin typeface="楷体" panose="02010609060101010101" pitchFamily="49" charset="-122"/>
              <a:ea typeface="楷体" panose="02010609060101010101" pitchFamily="49" charset="-122"/>
            </a:endParaRPr>
          </a:p>
        </p:txBody>
      </p:sp>
      <p:sp>
        <p:nvSpPr>
          <p:cNvPr id="13" name="AutoShape 4"/>
          <p:cNvSpPr>
            <a:spLocks noChangeArrowheads="1"/>
          </p:cNvSpPr>
          <p:nvPr/>
        </p:nvSpPr>
        <p:spPr bwMode="auto">
          <a:xfrm>
            <a:off x="365125" y="1856105"/>
            <a:ext cx="8180705" cy="4558665"/>
          </a:xfrm>
          <a:prstGeom prst="roundRect">
            <a:avLst>
              <a:gd name="adj" fmla="val 16667"/>
            </a:avLst>
          </a:prstGeom>
          <a:noFill/>
          <a:ln w="9525" cap="flat" cmpd="sng">
            <a:noFill/>
            <a:prstDash val="dash"/>
            <a:rou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 name="AutoShape 15"/>
          <p:cNvSpPr>
            <a:spLocks noChangeArrowheads="1"/>
          </p:cNvSpPr>
          <p:nvPr/>
        </p:nvSpPr>
        <p:spPr bwMode="auto">
          <a:xfrm>
            <a:off x="636270" y="1336040"/>
            <a:ext cx="7780020" cy="647700"/>
          </a:xfrm>
          <a:prstGeom prst="roundRect">
            <a:avLst>
              <a:gd name="adj" fmla="val 11917"/>
            </a:avLst>
          </a:prstGeom>
          <a:gradFill rotWithShape="1">
            <a:gsLst>
              <a:gs pos="0">
                <a:srgbClr val="99CC00"/>
              </a:gs>
              <a:gs pos="100000">
                <a:srgbClr val="698C00"/>
              </a:gs>
            </a:gsLst>
            <a:lin ang="5400000" scaled="1"/>
          </a:gradFill>
          <a:ln w="25400" cap="flat" cmpd="sng">
            <a:solidFill>
              <a:srgbClr val="FEFEFE"/>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p>
            <a:pPr algn="dist"/>
            <a:r>
              <a:rPr lang="en-US" altLang="zh-CN" sz="2400">
                <a:solidFill>
                  <a:schemeClr val="bg1"/>
                </a:solidFill>
                <a:ea typeface="黑体" panose="02010609060101010101" pitchFamily="49" charset="-122"/>
              </a:rPr>
              <a:t>4</a:t>
            </a:r>
            <a:r>
              <a:rPr lang="zh-CN" altLang="en-US" sz="2400">
                <a:solidFill>
                  <a:schemeClr val="bg1"/>
                </a:solidFill>
                <a:ea typeface="黑体" panose="02010609060101010101" pitchFamily="49" charset="-122"/>
              </a:rPr>
              <a:t>、修改权：</a:t>
            </a:r>
            <a:r>
              <a:rPr lang="zh-CN" altLang="en-US" sz="2000">
                <a:solidFill>
                  <a:schemeClr val="bg1"/>
                </a:solidFill>
                <a:ea typeface="黑体" panose="02010609060101010101" pitchFamily="49" charset="-122"/>
              </a:rPr>
              <a:t>修改或者授权他人修改作品的权利</a:t>
            </a:r>
            <a:endParaRPr lang="zh-CN" altLang="en-US" sz="2000">
              <a:solidFill>
                <a:schemeClr val="bg1"/>
              </a:solidFill>
              <a:ea typeface="黑体" panose="02010609060101010101" pitchFamily="49"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Grp="1" noChangeArrowheads="1"/>
          </p:cNvSpPr>
          <p:nvPr>
            <p:ph type="body" idx="1"/>
          </p:nvPr>
        </p:nvSpPr>
        <p:spPr>
          <a:xfrm>
            <a:off x="521335" y="1106170"/>
            <a:ext cx="8292465" cy="5383530"/>
          </a:xfrm>
        </p:spPr>
        <p:txBody>
          <a:bodyPr>
            <a:noAutofit/>
          </a:bodyPr>
          <a:lstStyle/>
          <a:p>
            <a:pPr marL="0" indent="0">
              <a:lnSpc>
                <a:spcPct val="140000"/>
              </a:lnSpc>
              <a:buNone/>
            </a:pPr>
            <a:r>
              <a:rPr lang="zh-CN" altLang="en-US" sz="2400" dirty="0">
                <a:solidFill>
                  <a:srgbClr val="FF0000"/>
                </a:solidFill>
                <a:latin typeface="华文楷体" panose="02010600040101010101" pitchFamily="2" charset="-122"/>
                <a:ea typeface="华文楷体" panose="02010600040101010101" pitchFamily="2" charset="-122"/>
              </a:rPr>
              <a:t>不应认为侵害修改权的情形</a:t>
            </a:r>
            <a:r>
              <a:rPr lang="zh-CN" altLang="en-US" sz="2400" dirty="0">
                <a:latin typeface="华文楷体" panose="02010600040101010101" pitchFamily="2" charset="-122"/>
                <a:ea typeface="华文楷体" panose="02010600040101010101" pitchFamily="2" charset="-122"/>
              </a:rPr>
              <a:t>：</a:t>
            </a:r>
            <a:endParaRPr lang="en-US" altLang="zh-CN" sz="2400" dirty="0">
              <a:latin typeface="华文楷体" panose="02010600040101010101" pitchFamily="2" charset="-122"/>
              <a:ea typeface="华文楷体" panose="02010600040101010101" pitchFamily="2" charset="-122"/>
            </a:endParaRPr>
          </a:p>
          <a:p>
            <a:pPr fontAlgn="auto">
              <a:lnSpc>
                <a:spcPct val="120000"/>
              </a:lnSpc>
              <a:spcBef>
                <a:spcPts val="0"/>
              </a:spcBef>
              <a:buFont typeface="Wingdings" panose="05000000000000000000" charset="0"/>
              <a:buChar char=""/>
            </a:pPr>
            <a:r>
              <a:rPr lang="en-US" altLang="zh-CN" sz="2000" dirty="0">
                <a:solidFill>
                  <a:schemeClr val="tx1"/>
                </a:solidFill>
                <a:latin typeface="华文楷体" panose="02010600040101010101" pitchFamily="2" charset="-122"/>
                <a:ea typeface="华文楷体" panose="02010600040101010101" pitchFamily="2" charset="-122"/>
              </a:rPr>
              <a:t>1</a:t>
            </a:r>
            <a:r>
              <a:rPr lang="zh-CN" altLang="en-US" sz="2000" dirty="0">
                <a:solidFill>
                  <a:schemeClr val="tx1"/>
                </a:solidFill>
                <a:latin typeface="华文楷体" panose="02010600040101010101" pitchFamily="2" charset="-122"/>
                <a:ea typeface="华文楷体" panose="02010600040101010101" pitchFamily="2" charset="-122"/>
              </a:rPr>
              <a:t>、出版者为刊载需要，对作品作文字性修改、删节（</a:t>
            </a:r>
            <a:r>
              <a:rPr lang="en-US" altLang="zh-CN" sz="2000" dirty="0">
                <a:solidFill>
                  <a:schemeClr val="tx1"/>
                </a:solidFill>
                <a:latin typeface="华文楷体" panose="02010600040101010101" pitchFamily="2" charset="-122"/>
                <a:ea typeface="华文楷体" panose="02010600040101010101" pitchFamily="2" charset="-122"/>
              </a:rPr>
              <a:t>A36</a:t>
            </a:r>
            <a:r>
              <a:rPr lang="zh-CN" altLang="en-US" sz="2000" dirty="0">
                <a:solidFill>
                  <a:schemeClr val="tx1"/>
                </a:solidFill>
                <a:latin typeface="华文楷体" panose="02010600040101010101" pitchFamily="2" charset="-122"/>
                <a:ea typeface="华文楷体" panose="02010600040101010101" pitchFamily="2" charset="-122"/>
              </a:rPr>
              <a:t>）</a:t>
            </a:r>
            <a:endParaRPr lang="en-US" altLang="zh-CN" sz="2000" dirty="0">
              <a:solidFill>
                <a:schemeClr val="tx1"/>
              </a:solidFill>
              <a:latin typeface="华文楷体" panose="02010600040101010101" pitchFamily="2" charset="-122"/>
              <a:ea typeface="华文楷体" panose="02010600040101010101" pitchFamily="2" charset="-122"/>
            </a:endParaRPr>
          </a:p>
          <a:p>
            <a:pPr fontAlgn="auto">
              <a:lnSpc>
                <a:spcPct val="120000"/>
              </a:lnSpc>
              <a:spcBef>
                <a:spcPts val="0"/>
              </a:spcBef>
              <a:buFont typeface="Wingdings" panose="05000000000000000000" charset="0"/>
              <a:buChar char=""/>
            </a:pPr>
            <a:r>
              <a:rPr lang="en-US" altLang="zh-CN" sz="2000" dirty="0">
                <a:solidFill>
                  <a:schemeClr val="tx1"/>
                </a:solidFill>
                <a:latin typeface="华文楷体" panose="02010600040101010101" pitchFamily="2" charset="-122"/>
                <a:ea typeface="华文楷体" panose="02010600040101010101" pitchFamily="2" charset="-122"/>
              </a:rPr>
              <a:t>2</a:t>
            </a:r>
            <a:r>
              <a:rPr lang="zh-CN" altLang="en-US" sz="2000" dirty="0">
                <a:solidFill>
                  <a:schemeClr val="tx1"/>
                </a:solidFill>
                <a:latin typeface="华文楷体" panose="02010600040101010101" pitchFamily="2" charset="-122"/>
                <a:ea typeface="华文楷体" panose="02010600040101010101" pitchFamily="2" charset="-122"/>
              </a:rPr>
              <a:t>、为教学目的不得已对作品的用词、用语所做的改动</a:t>
            </a:r>
            <a:endParaRPr lang="en-US" altLang="zh-CN" sz="2000" dirty="0">
              <a:solidFill>
                <a:schemeClr val="tx1"/>
              </a:solidFill>
              <a:latin typeface="华文楷体" panose="02010600040101010101" pitchFamily="2" charset="-122"/>
              <a:ea typeface="华文楷体" panose="02010600040101010101" pitchFamily="2" charset="-122"/>
            </a:endParaRPr>
          </a:p>
          <a:p>
            <a:pPr fontAlgn="auto">
              <a:lnSpc>
                <a:spcPct val="120000"/>
              </a:lnSpc>
              <a:spcBef>
                <a:spcPts val="0"/>
              </a:spcBef>
              <a:buFont typeface="Wingdings" panose="05000000000000000000" charset="0"/>
              <a:buChar char=""/>
            </a:pPr>
            <a:r>
              <a:rPr lang="en-US" altLang="zh-CN" sz="2000" dirty="0">
                <a:solidFill>
                  <a:schemeClr val="tx1"/>
                </a:solidFill>
                <a:latin typeface="华文楷体" panose="02010600040101010101" pitchFamily="2" charset="-122"/>
                <a:ea typeface="华文楷体" panose="02010600040101010101" pitchFamily="2" charset="-122"/>
              </a:rPr>
              <a:t>3</a:t>
            </a:r>
            <a:r>
              <a:rPr lang="zh-CN" altLang="en-US" sz="2000" dirty="0">
                <a:solidFill>
                  <a:schemeClr val="tx1"/>
                </a:solidFill>
                <a:latin typeface="华文楷体" panose="02010600040101010101" pitchFamily="2" charset="-122"/>
                <a:ea typeface="华文楷体" panose="02010600040101010101" pitchFamily="2" charset="-122"/>
              </a:rPr>
              <a:t>、著作权人许可他人将作品摄制成电影作品和以摄制电影的方法创作的作品的，视为已同意对其作品进行必要的改动</a:t>
            </a:r>
            <a:endParaRPr lang="en-US" altLang="zh-CN" sz="2000" dirty="0">
              <a:solidFill>
                <a:schemeClr val="tx1"/>
              </a:solidFill>
              <a:latin typeface="华文楷体" panose="02010600040101010101" pitchFamily="2" charset="-122"/>
              <a:ea typeface="华文楷体" panose="02010600040101010101" pitchFamily="2" charset="-122"/>
            </a:endParaRPr>
          </a:p>
          <a:p>
            <a:pPr fontAlgn="auto">
              <a:lnSpc>
                <a:spcPct val="120000"/>
              </a:lnSpc>
              <a:spcBef>
                <a:spcPts val="0"/>
              </a:spcBef>
              <a:buFont typeface="Wingdings" panose="05000000000000000000" charset="0"/>
              <a:buChar char=""/>
            </a:pPr>
            <a:r>
              <a:rPr lang="en-US" altLang="zh-CN" sz="2000" dirty="0">
                <a:solidFill>
                  <a:schemeClr val="tx1"/>
                </a:solidFill>
                <a:latin typeface="华文楷体" panose="02010600040101010101" pitchFamily="2" charset="-122"/>
                <a:ea typeface="华文楷体" panose="02010600040101010101" pitchFamily="2" charset="-122"/>
              </a:rPr>
              <a:t>4</a:t>
            </a:r>
            <a:r>
              <a:rPr lang="zh-CN" altLang="en-US" sz="2000" dirty="0">
                <a:solidFill>
                  <a:schemeClr val="tx1"/>
                </a:solidFill>
                <a:latin typeface="华文楷体" panose="02010600040101010101" pitchFamily="2" charset="-122"/>
                <a:ea typeface="华文楷体" panose="02010600040101010101" pitchFamily="2" charset="-122"/>
              </a:rPr>
              <a:t>、为了把该软件用于实际的计算机应用环境或者改进其功能、性能而进行必要的修改；但除合同另有约定外，未经该软件著作权人许可，不得向任何第三方提供修改后的软件（计算机软件保护条例</a:t>
            </a:r>
            <a:r>
              <a:rPr lang="en-US" altLang="zh-CN" sz="2000" dirty="0">
                <a:solidFill>
                  <a:schemeClr val="tx1"/>
                </a:solidFill>
                <a:latin typeface="华文楷体" panose="02010600040101010101" pitchFamily="2" charset="-122"/>
                <a:ea typeface="华文楷体" panose="02010600040101010101" pitchFamily="2" charset="-122"/>
              </a:rPr>
              <a:t>A16</a:t>
            </a:r>
            <a:r>
              <a:rPr lang="zh-CN" altLang="en-US" sz="2000" dirty="0">
                <a:solidFill>
                  <a:schemeClr val="tx1"/>
                </a:solidFill>
                <a:latin typeface="华文楷体" panose="02010600040101010101" pitchFamily="2" charset="-122"/>
                <a:ea typeface="华文楷体" panose="02010600040101010101" pitchFamily="2" charset="-122"/>
              </a:rPr>
              <a:t>（</a:t>
            </a:r>
            <a:r>
              <a:rPr lang="en-US" altLang="zh-CN" sz="2000" dirty="0">
                <a:solidFill>
                  <a:schemeClr val="tx1"/>
                </a:solidFill>
                <a:latin typeface="华文楷体" panose="02010600040101010101" pitchFamily="2" charset="-122"/>
                <a:ea typeface="华文楷体" panose="02010600040101010101" pitchFamily="2" charset="-122"/>
              </a:rPr>
              <a:t>3</a:t>
            </a:r>
            <a:r>
              <a:rPr lang="zh-CN" altLang="en-US" sz="2000" dirty="0">
                <a:solidFill>
                  <a:schemeClr val="tx1"/>
                </a:solidFill>
                <a:latin typeface="华文楷体" panose="02010600040101010101" pitchFamily="2" charset="-122"/>
                <a:ea typeface="华文楷体" panose="02010600040101010101" pitchFamily="2" charset="-122"/>
              </a:rPr>
              <a:t>））</a:t>
            </a:r>
            <a:endParaRPr lang="zh-CN" altLang="en-US" sz="2000" dirty="0">
              <a:solidFill>
                <a:schemeClr val="tx1"/>
              </a:solidFill>
              <a:latin typeface="华文楷体" panose="02010600040101010101" pitchFamily="2" charset="-122"/>
              <a:ea typeface="华文楷体" panose="02010600040101010101" pitchFamily="2" charset="-122"/>
            </a:endParaRPr>
          </a:p>
          <a:p>
            <a:pPr fontAlgn="auto">
              <a:lnSpc>
                <a:spcPct val="120000"/>
              </a:lnSpc>
              <a:spcBef>
                <a:spcPts val="0"/>
              </a:spcBef>
              <a:buFont typeface="Wingdings" panose="05000000000000000000" charset="0"/>
              <a:buChar char=""/>
            </a:pPr>
            <a:r>
              <a:rPr lang="en-US" altLang="zh-CN" sz="2000" dirty="0">
                <a:solidFill>
                  <a:schemeClr val="tx1"/>
                </a:solidFill>
                <a:latin typeface="华文楷体" panose="02010600040101010101" pitchFamily="2" charset="-122"/>
                <a:ea typeface="华文楷体" panose="02010600040101010101" pitchFamily="2" charset="-122"/>
              </a:rPr>
              <a:t>5</a:t>
            </a:r>
            <a:r>
              <a:rPr lang="zh-CN" altLang="en-US" sz="2000" dirty="0">
                <a:solidFill>
                  <a:schemeClr val="tx1"/>
                </a:solidFill>
                <a:latin typeface="华文楷体" panose="02010600040101010101" pitchFamily="2" charset="-122"/>
                <a:ea typeface="华文楷体" panose="02010600040101010101" pitchFamily="2" charset="-122"/>
              </a:rPr>
              <a:t>、建筑物的所有人或管理人为了改建、修缮、扩建建筑物而进行的必要改动</a:t>
            </a:r>
            <a:endParaRPr lang="zh-CN" altLang="en-US" sz="2000" dirty="0">
              <a:solidFill>
                <a:schemeClr val="tx1"/>
              </a:solidFill>
              <a:latin typeface="华文楷体" panose="02010600040101010101" pitchFamily="2" charset="-122"/>
              <a:ea typeface="华文楷体" panose="02010600040101010101" pitchFamily="2" charset="-122"/>
            </a:endParaRPr>
          </a:p>
          <a:p>
            <a:pPr fontAlgn="auto">
              <a:lnSpc>
                <a:spcPct val="120000"/>
              </a:lnSpc>
              <a:spcBef>
                <a:spcPts val="0"/>
              </a:spcBef>
              <a:buFont typeface="Wingdings" panose="05000000000000000000" charset="0"/>
              <a:buChar char=""/>
            </a:pPr>
            <a:r>
              <a:rPr lang="en-US" altLang="zh-CN" sz="2000" dirty="0">
                <a:solidFill>
                  <a:schemeClr val="tx1"/>
                </a:solidFill>
                <a:latin typeface="华文楷体" panose="02010600040101010101" pitchFamily="2" charset="-122"/>
                <a:ea typeface="华文楷体" panose="02010600040101010101" pitchFamily="2" charset="-122"/>
              </a:rPr>
              <a:t>6、被许可使用人在未改变主题的情况下，对美术作品、摄影作品载体尺寸、大小进行的改动</a:t>
            </a:r>
            <a:endParaRPr lang="en-US" altLang="zh-CN" sz="2000" dirty="0">
              <a:solidFill>
                <a:schemeClr val="tx1"/>
              </a:solidFill>
              <a:latin typeface="华文楷体" panose="02010600040101010101" pitchFamily="2" charset="-122"/>
              <a:ea typeface="华文楷体" panose="02010600040101010101" pitchFamily="2" charset="-122"/>
            </a:endParaRPr>
          </a:p>
          <a:p>
            <a:pPr fontAlgn="auto">
              <a:lnSpc>
                <a:spcPct val="120000"/>
              </a:lnSpc>
              <a:spcBef>
                <a:spcPts val="0"/>
              </a:spcBef>
              <a:buFont typeface="Wingdings" panose="05000000000000000000" charset="0"/>
              <a:buChar char=""/>
            </a:pPr>
            <a:r>
              <a:rPr lang="en-US" altLang="zh-CN" sz="2000" dirty="0">
                <a:solidFill>
                  <a:schemeClr val="tx1"/>
                </a:solidFill>
                <a:latin typeface="华文楷体" panose="02010600040101010101" pitchFamily="2" charset="-122"/>
                <a:ea typeface="华文楷体" panose="02010600040101010101" pitchFamily="2" charset="-122"/>
              </a:rPr>
              <a:t>7、按照作品的性质、使用目的或者按照诚信原则不得已对作品进行的其他改动</a:t>
            </a:r>
            <a:endParaRPr lang="en-US" altLang="zh-CN" sz="2000" dirty="0">
              <a:solidFill>
                <a:schemeClr val="tx1"/>
              </a:solidFill>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1"/>
          <a:stretch>
            <a:fillRect/>
          </a:stretch>
        </p:blipFill>
        <p:spPr>
          <a:xfrm>
            <a:off x="1" y="0"/>
            <a:ext cx="9144000" cy="1103630"/>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 y="5080"/>
            <a:ext cx="3293269" cy="110013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ChangeArrowheads="1"/>
          </p:cNvSpPr>
          <p:nvPr>
            <p:ph type="body" idx="1"/>
          </p:nvPr>
        </p:nvSpPr>
        <p:spPr>
          <a:xfrm>
            <a:off x="365760" y="1910080"/>
            <a:ext cx="8392160" cy="4441190"/>
          </a:xfrm>
        </p:spPr>
        <p:txBody>
          <a:bodyPr>
            <a:noAutofit/>
          </a:bodyPr>
          <a:lstStyle/>
          <a:p>
            <a:pPr marL="0" indent="0" fontAlgn="auto">
              <a:lnSpc>
                <a:spcPts val="0"/>
              </a:lnSpc>
              <a:spcBef>
                <a:spcPts val="0"/>
              </a:spcBef>
              <a:buNone/>
            </a:pPr>
            <a:endParaRPr lang="zh-CN" altLang="en-US" sz="2000" dirty="0">
              <a:latin typeface="华文楷体" panose="02010600040101010101" pitchFamily="2" charset="-122"/>
              <a:ea typeface="华文楷体" panose="02010600040101010101" pitchFamily="2" charset="-122"/>
            </a:endParaRPr>
          </a:p>
          <a:p>
            <a:pPr>
              <a:lnSpc>
                <a:spcPct val="150000"/>
              </a:lnSpc>
              <a:spcBef>
                <a:spcPts val="0"/>
              </a:spcBef>
            </a:pPr>
            <a:r>
              <a:rPr lang="zh-CN" altLang="en-US" sz="2000" dirty="0">
                <a:latin typeface="华文楷体" panose="02010600040101010101" pitchFamily="2" charset="-122"/>
                <a:ea typeface="华文楷体" panose="02010600040101010101" pitchFamily="2" charset="-122"/>
              </a:rPr>
              <a:t>（1）消灭说：强调作者人格权的专属性，认为作者死亡之时，其人格也随之消灭，作者生前的人格利益不再保护。但是，依此理论，第三人可将作者的姓名加以改变，也可以将作品的内容加以改变，使作品作者本身失去完整性，颇不合理。</a:t>
            </a:r>
            <a:endParaRPr lang="zh-CN" altLang="en-US" sz="2000" dirty="0">
              <a:latin typeface="华文楷体" panose="02010600040101010101" pitchFamily="2" charset="-122"/>
              <a:ea typeface="华文楷体" panose="02010600040101010101" pitchFamily="2" charset="-122"/>
            </a:endParaRPr>
          </a:p>
          <a:p>
            <a:pPr>
              <a:lnSpc>
                <a:spcPct val="150000"/>
              </a:lnSpc>
              <a:spcBef>
                <a:spcPts val="0"/>
              </a:spcBef>
            </a:pPr>
            <a:r>
              <a:rPr lang="zh-CN" altLang="en-US" sz="2000" dirty="0">
                <a:latin typeface="华文楷体" panose="02010600040101010101" pitchFamily="2" charset="-122"/>
                <a:ea typeface="华文楷体" panose="02010600040101010101" pitchFamily="2" charset="-122"/>
              </a:rPr>
              <a:t>（2）继承说：不强调作者人格权的专属性，认为作者死亡后其权利当然由继承人继承，因此，作者死亡后作者的人格权依然存在。</a:t>
            </a:r>
            <a:endParaRPr lang="zh-CN" altLang="en-US" sz="2000" dirty="0">
              <a:latin typeface="华文楷体" panose="02010600040101010101" pitchFamily="2" charset="-122"/>
              <a:ea typeface="华文楷体" panose="02010600040101010101" pitchFamily="2" charset="-122"/>
            </a:endParaRPr>
          </a:p>
          <a:p>
            <a:pPr>
              <a:lnSpc>
                <a:spcPct val="150000"/>
              </a:lnSpc>
              <a:spcBef>
                <a:spcPts val="0"/>
              </a:spcBef>
            </a:pPr>
            <a:r>
              <a:rPr lang="zh-CN" altLang="en-US" sz="2000" dirty="0">
                <a:latin typeface="华文楷体" panose="02010600040101010101" pitchFamily="2" charset="-122"/>
                <a:ea typeface="华文楷体" panose="02010600040101010101" pitchFamily="2" charset="-122"/>
              </a:rPr>
              <a:t>（3）公共利益说：强调作者人格权的专属性，作者死亡的同时，作者人格权消灭，但为保护作者的人格利益，法律特别规定由一定范围的亲属行使救济程序，对于侵害人，并以社会公益之侵害，加以处罚。</a:t>
            </a:r>
            <a:endParaRPr lang="zh-CN" altLang="en-US" sz="2000" dirty="0">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1"/>
          <a:stretch>
            <a:fillRect/>
          </a:stretch>
        </p:blipFill>
        <p:spPr>
          <a:xfrm>
            <a:off x="1" y="-4762"/>
            <a:ext cx="9144000" cy="1103630"/>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1270"/>
            <a:ext cx="3293269" cy="1100138"/>
          </a:xfrm>
          <a:prstGeom prst="rect">
            <a:avLst/>
          </a:prstGeom>
        </p:spPr>
      </p:pic>
      <p:sp>
        <p:nvSpPr>
          <p:cNvPr id="6" name="AutoShape 15"/>
          <p:cNvSpPr>
            <a:spLocks noChangeArrowheads="1"/>
          </p:cNvSpPr>
          <p:nvPr/>
        </p:nvSpPr>
        <p:spPr bwMode="auto">
          <a:xfrm>
            <a:off x="392748" y="1262381"/>
            <a:ext cx="4727891" cy="647700"/>
          </a:xfrm>
          <a:prstGeom prst="roundRect">
            <a:avLst>
              <a:gd name="adj" fmla="val 11917"/>
            </a:avLst>
          </a:prstGeom>
          <a:gradFill rotWithShape="1">
            <a:gsLst>
              <a:gs pos="0">
                <a:srgbClr val="99CC00"/>
              </a:gs>
              <a:gs pos="100000">
                <a:srgbClr val="698C00"/>
              </a:gs>
            </a:gsLst>
            <a:lin ang="5400000" scaled="1"/>
          </a:gradFill>
          <a:ln w="25400" cap="flat" cmpd="sng">
            <a:solidFill>
              <a:srgbClr val="FEFEFE"/>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dist"/>
            <a:r>
              <a:rPr lang="zh-CN" altLang="en-US" sz="2400" b="1" dirty="0">
                <a:solidFill>
                  <a:schemeClr val="bg1"/>
                </a:solidFill>
                <a:ea typeface="黑体" panose="02010609060101010101" pitchFamily="49" charset="-122"/>
              </a:rPr>
              <a:t>思考：作者死后人格利益的保护</a:t>
            </a:r>
            <a:endParaRPr lang="zh-CN" altLang="en-US" sz="2400" b="1" dirty="0">
              <a:solidFill>
                <a:schemeClr val="bg1"/>
              </a:solidFill>
              <a:ea typeface="黑体" panose="02010609060101010101" pitchFamily="49"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1" y="-4762"/>
            <a:ext cx="9144000" cy="1103630"/>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1270"/>
            <a:ext cx="3293269" cy="1100138"/>
          </a:xfrm>
          <a:prstGeom prst="rect">
            <a:avLst/>
          </a:prstGeom>
        </p:spPr>
      </p:pic>
      <p:sp>
        <p:nvSpPr>
          <p:cNvPr id="7" name="Rectangle 3"/>
          <p:cNvSpPr txBox="1">
            <a:spLocks noChangeArrowheads="1"/>
          </p:cNvSpPr>
          <p:nvPr/>
        </p:nvSpPr>
        <p:spPr>
          <a:xfrm>
            <a:off x="392430" y="2009140"/>
            <a:ext cx="8515350" cy="463550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360045" indent="-342900" algn="l" defTabSz="457200" fontAlgn="auto">
              <a:lnSpc>
                <a:spcPct val="150000"/>
              </a:lnSpc>
              <a:spcBef>
                <a:spcPts val="0"/>
              </a:spcBef>
              <a:buFont typeface="Wingdings" panose="05000000000000000000" charset="0"/>
              <a:buChar char="p"/>
            </a:pPr>
            <a:r>
              <a:rPr lang="zh-CN" altLang="zh-CN" sz="2000" dirty="0">
                <a:latin typeface="华文楷体" panose="02010600040101010101" pitchFamily="2" charset="-122"/>
                <a:ea typeface="华文楷体" panose="02010600040101010101" pitchFamily="2" charset="-122"/>
                <a:sym typeface="+mn-ea"/>
              </a:rPr>
              <a:t>我国《著作权法实施条例》第15条规定</a:t>
            </a:r>
            <a:r>
              <a:rPr lang="zh-CN" altLang="en-US" sz="2000" dirty="0">
                <a:latin typeface="华文楷体" panose="02010600040101010101" pitchFamily="2" charset="-122"/>
                <a:ea typeface="华文楷体" panose="02010600040101010101" pitchFamily="2" charset="-122"/>
                <a:sym typeface="+mn-ea"/>
              </a:rPr>
              <a:t>：</a:t>
            </a:r>
            <a:r>
              <a:rPr lang="zh-CN" altLang="zh-CN" sz="2000" dirty="0">
                <a:latin typeface="华文楷体" panose="02010600040101010101" pitchFamily="2" charset="-122"/>
                <a:ea typeface="华文楷体" panose="02010600040101010101" pitchFamily="2" charset="-122"/>
                <a:sym typeface="+mn-ea"/>
              </a:rPr>
              <a:t>作者死亡后，其著作权中的署名权、修改权和保护作品完整权由作者的继承人或者受遗赠人保护。著作权无继承人又无受遗赠人的，其署名权、修改权和保护作品完整权由著作权行政管理部门保护。</a:t>
            </a:r>
            <a:endParaRPr lang="zh-CN" altLang="en-US" sz="2000" dirty="0">
              <a:latin typeface="华文楷体" panose="02010600040101010101" pitchFamily="2" charset="-122"/>
              <a:ea typeface="华文楷体" panose="02010600040101010101" pitchFamily="2" charset="-122"/>
            </a:endParaRPr>
          </a:p>
          <a:p>
            <a:pPr marL="360045" indent="-342900" algn="l" defTabSz="457200" fontAlgn="auto">
              <a:lnSpc>
                <a:spcPct val="150000"/>
              </a:lnSpc>
              <a:spcBef>
                <a:spcPts val="0"/>
              </a:spcBef>
              <a:buFont typeface="Wingdings" panose="05000000000000000000" charset="0"/>
              <a:buChar char="p"/>
            </a:pPr>
            <a:r>
              <a:rPr lang="en-US" altLang="zh-CN" sz="2000" dirty="0">
                <a:latin typeface="华文楷体" panose="02010600040101010101" pitchFamily="2" charset="-122"/>
                <a:ea typeface="华文楷体" panose="02010600040101010101" pitchFamily="2" charset="-122"/>
              </a:rPr>
              <a:t>日本</a:t>
            </a:r>
            <a:r>
              <a:rPr lang="zh-CN" altLang="en-US" sz="2000" dirty="0">
                <a:latin typeface="华文楷体" panose="02010600040101010101" pitchFamily="2" charset="-122"/>
                <a:ea typeface="华文楷体" panose="02010600040101010101" pitchFamily="2" charset="-122"/>
              </a:rPr>
              <a:t>著作权法、</a:t>
            </a:r>
            <a:r>
              <a:rPr lang="en-US" altLang="zh-CN" sz="2000" dirty="0">
                <a:latin typeface="华文楷体" panose="02010600040101010101" pitchFamily="2" charset="-122"/>
                <a:ea typeface="华文楷体" panose="02010600040101010101" pitchFamily="2" charset="-122"/>
              </a:rPr>
              <a:t>我国台湾地区“著作权法”在保护作者死后人格利益的同时，为了保留公共利益，促进作品的利用，规定了一定的但书，以期在权利人和利用人之间达成平衡</a:t>
            </a:r>
            <a:r>
              <a:rPr lang="zh-CN" altLang="en-US" sz="2000" dirty="0">
                <a:latin typeface="华文楷体" panose="02010600040101010101" pitchFamily="2" charset="-122"/>
                <a:ea typeface="华文楷体" panose="02010600040101010101" pitchFamily="2" charset="-122"/>
              </a:rPr>
              <a:t>：</a:t>
            </a:r>
            <a:r>
              <a:rPr lang="en-US" altLang="zh-CN" sz="2000" dirty="0">
                <a:latin typeface="华文楷体" panose="02010600040101010101" pitchFamily="2" charset="-122"/>
                <a:ea typeface="华文楷体" panose="02010600040101010101" pitchFamily="2" charset="-122"/>
              </a:rPr>
              <a:t>《日本著作权法》（2006年）第18条规定：“依其行为的性质及程度、社会变动及其他情事，认为不违反该作者的意思者，不在此限。”我国台湾地区“著作权法”（2003年）第18条后款做了几乎完全相同的规定。</a:t>
            </a:r>
            <a:endParaRPr lang="en-US" altLang="zh-CN" sz="2000" dirty="0">
              <a:latin typeface="华文楷体" panose="02010600040101010101" pitchFamily="2" charset="-122"/>
              <a:ea typeface="华文楷体" panose="02010600040101010101" pitchFamily="2" charset="-122"/>
            </a:endParaRPr>
          </a:p>
        </p:txBody>
      </p:sp>
      <p:sp>
        <p:nvSpPr>
          <p:cNvPr id="2" name="AutoShape 15"/>
          <p:cNvSpPr>
            <a:spLocks noChangeArrowheads="1"/>
          </p:cNvSpPr>
          <p:nvPr/>
        </p:nvSpPr>
        <p:spPr bwMode="auto">
          <a:xfrm>
            <a:off x="393065" y="1262380"/>
            <a:ext cx="4082415" cy="647700"/>
          </a:xfrm>
          <a:prstGeom prst="roundRect">
            <a:avLst>
              <a:gd name="adj" fmla="val 11917"/>
            </a:avLst>
          </a:prstGeom>
          <a:gradFill rotWithShape="1">
            <a:gsLst>
              <a:gs pos="0">
                <a:srgbClr val="99CC00"/>
              </a:gs>
              <a:gs pos="100000">
                <a:srgbClr val="698C00"/>
              </a:gs>
            </a:gsLst>
            <a:lin ang="5400000" scaled="1"/>
          </a:gradFill>
          <a:ln w="25400" cap="flat" cmpd="sng">
            <a:solidFill>
              <a:srgbClr val="FEFEFE"/>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p>
            <a:pPr algn="ctr"/>
            <a:r>
              <a:rPr lang="zh-CN" altLang="en-US" sz="2400" b="1" dirty="0">
                <a:solidFill>
                  <a:schemeClr val="bg1"/>
                </a:solidFill>
                <a:ea typeface="黑体" panose="02010609060101010101" pitchFamily="49" charset="-122"/>
              </a:rPr>
              <a:t>立法例</a:t>
            </a:r>
            <a:endParaRPr lang="zh-CN" altLang="en-US" sz="2400" b="1" dirty="0">
              <a:solidFill>
                <a:schemeClr val="bg1"/>
              </a:solidFill>
              <a:ea typeface="黑体" panose="02010609060101010101" pitchFamily="49"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3313"/>
          <p:cNvSpPr>
            <a:spLocks noGrp="1"/>
          </p:cNvSpPr>
          <p:nvPr>
            <p:ph type="title"/>
          </p:nvPr>
        </p:nvSpPr>
        <p:spPr>
          <a:xfrm>
            <a:off x="1111885" y="1394460"/>
            <a:ext cx="6769100" cy="561340"/>
          </a:xfrm>
        </p:spPr>
        <p:txBody>
          <a:bodyPr vert="horz" lIns="69056" tIns="34529" rIns="69056" bIns="34529" rtlCol="0" anchor="ctr">
            <a:normAutofit/>
          </a:bodyPr>
          <a:lstStyle/>
          <a:p>
            <a:pPr algn="ctr"/>
            <a:r>
              <a:rPr lang="zh-CN" altLang="en-US" sz="2700" dirty="0">
                <a:ea typeface="黑体" panose="02010609060101010101" pitchFamily="49" charset="-122"/>
              </a:rPr>
              <a:t>第二节  著作财产权（经济权利）</a:t>
            </a:r>
            <a:endParaRPr lang="zh-CN" altLang="en-US" sz="2700" dirty="0">
              <a:ea typeface="黑体" panose="02010609060101010101" pitchFamily="49" charset="-122"/>
            </a:endParaRPr>
          </a:p>
        </p:txBody>
      </p:sp>
      <p:sp>
        <p:nvSpPr>
          <p:cNvPr id="24579" name="文本占位符 24578"/>
          <p:cNvSpPr>
            <a:spLocks noGrp="1"/>
          </p:cNvSpPr>
          <p:nvPr/>
        </p:nvSpPr>
        <p:spPr>
          <a:xfrm>
            <a:off x="1615440" y="1959610"/>
            <a:ext cx="6344920" cy="3083560"/>
          </a:xfrm>
          <a:prstGeom prst="rect">
            <a:avLst/>
          </a:prstGeom>
          <a:noFill/>
          <a:ln w="9525">
            <a:noFill/>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algn="l">
              <a:lnSpc>
                <a:spcPct val="150000"/>
              </a:lnSpc>
              <a:spcBef>
                <a:spcPts val="0"/>
              </a:spcBef>
            </a:pPr>
            <a:r>
              <a:rPr lang="zh-CN" altLang="en-US" sz="2400" b="1" dirty="0">
                <a:solidFill>
                  <a:schemeClr val="tx1"/>
                </a:solidFill>
                <a:effectLst/>
                <a:uFillTx/>
                <a:latin typeface="楷体" panose="02010609060101010101" pitchFamily="49" charset="-122"/>
                <a:ea typeface="楷体" panose="02010609060101010101" pitchFamily="49" charset="-122"/>
              </a:rPr>
              <a:t>著作</a:t>
            </a:r>
            <a:r>
              <a:rPr lang="zh-CN" altLang="en-US" sz="2400" b="1" dirty="0">
                <a:effectLst/>
                <a:uFillTx/>
                <a:latin typeface="楷体" panose="02010609060101010101" pitchFamily="49" charset="-122"/>
                <a:ea typeface="楷体" panose="02010609060101010101" pitchFamily="49" charset="-122"/>
              </a:rPr>
              <a:t>财产</a:t>
            </a:r>
            <a:r>
              <a:rPr lang="zh-CN" altLang="en-US" sz="2400" b="1" dirty="0">
                <a:solidFill>
                  <a:schemeClr val="tx1"/>
                </a:solidFill>
                <a:effectLst/>
                <a:uFillTx/>
                <a:latin typeface="楷体" panose="02010609060101010101" pitchFamily="49" charset="-122"/>
                <a:ea typeface="楷体" panose="02010609060101010101" pitchFamily="49" charset="-122"/>
              </a:rPr>
              <a:t>权概述</a:t>
            </a:r>
            <a:endParaRPr lang="zh-CN" altLang="en-US" sz="2400" b="1" dirty="0">
              <a:solidFill>
                <a:schemeClr val="tx1"/>
              </a:solidFill>
              <a:effectLst/>
              <a:uFillTx/>
              <a:latin typeface="楷体" panose="02010609060101010101" pitchFamily="49" charset="-122"/>
              <a:ea typeface="楷体" panose="02010609060101010101" pitchFamily="49" charset="-122"/>
            </a:endParaRPr>
          </a:p>
          <a:p>
            <a:pPr>
              <a:lnSpc>
                <a:spcPct val="150000"/>
              </a:lnSpc>
              <a:spcBef>
                <a:spcPts val="0"/>
              </a:spcBef>
            </a:pPr>
            <a:r>
              <a:rPr lang="zh-CN" altLang="en-US" sz="2400" b="1" dirty="0">
                <a:solidFill>
                  <a:schemeClr val="tx1"/>
                </a:solidFill>
                <a:effectLst/>
                <a:uFillTx/>
                <a:latin typeface="楷体" panose="02010609060101010101" pitchFamily="49" charset="-122"/>
                <a:ea typeface="楷体" panose="02010609060101010101" pitchFamily="49" charset="-122"/>
              </a:rPr>
              <a:t>有形利用权体系</a:t>
            </a:r>
            <a:endParaRPr lang="en-US" altLang="zh-CN" sz="2400" b="1" dirty="0">
              <a:solidFill>
                <a:schemeClr val="tx1"/>
              </a:solidFill>
              <a:effectLst/>
              <a:uFillTx/>
              <a:latin typeface="楷体" panose="02010609060101010101" pitchFamily="49" charset="-122"/>
              <a:ea typeface="楷体" panose="02010609060101010101" pitchFamily="49" charset="-122"/>
            </a:endParaRPr>
          </a:p>
          <a:p>
            <a:pPr>
              <a:lnSpc>
                <a:spcPct val="150000"/>
              </a:lnSpc>
              <a:spcBef>
                <a:spcPts val="0"/>
              </a:spcBef>
            </a:pPr>
            <a:r>
              <a:rPr lang="zh-CN" altLang="en-US" sz="2400" b="1" dirty="0">
                <a:effectLst/>
                <a:latin typeface="楷体" panose="02010609060101010101" pitchFamily="49" charset="-122"/>
                <a:ea typeface="楷体" panose="02010609060101010101" pitchFamily="49" charset="-122"/>
              </a:rPr>
              <a:t>无形利用权体系</a:t>
            </a:r>
            <a:endParaRPr lang="en-US" altLang="zh-CN" sz="2400" b="1" dirty="0">
              <a:effectLst/>
              <a:latin typeface="楷体" panose="02010609060101010101" pitchFamily="49" charset="-122"/>
              <a:ea typeface="楷体" panose="02010609060101010101" pitchFamily="49" charset="-122"/>
            </a:endParaRPr>
          </a:p>
          <a:p>
            <a:pPr>
              <a:lnSpc>
                <a:spcPct val="150000"/>
              </a:lnSpc>
              <a:spcBef>
                <a:spcPts val="0"/>
              </a:spcBef>
            </a:pPr>
            <a:r>
              <a:rPr lang="zh-CN" altLang="en-US" sz="2400" b="1" dirty="0">
                <a:solidFill>
                  <a:schemeClr val="tx1"/>
                </a:solidFill>
                <a:effectLst/>
                <a:uFillTx/>
                <a:latin typeface="楷体" panose="02010609060101010101" pitchFamily="49" charset="-122"/>
                <a:ea typeface="楷体" panose="02010609060101010101" pitchFamily="49" charset="-122"/>
              </a:rPr>
              <a:t>演绎权体系</a:t>
            </a:r>
            <a:endParaRPr lang="en-US" altLang="zh-CN" sz="2400" b="1" dirty="0">
              <a:solidFill>
                <a:schemeClr val="tx1"/>
              </a:solidFill>
              <a:effectLst/>
              <a:uFillTx/>
              <a:latin typeface="楷体" panose="02010609060101010101" pitchFamily="49" charset="-122"/>
              <a:ea typeface="楷体" panose="02010609060101010101" pitchFamily="49" charset="-122"/>
            </a:endParaRPr>
          </a:p>
          <a:p>
            <a:pPr>
              <a:lnSpc>
                <a:spcPct val="150000"/>
              </a:lnSpc>
              <a:spcBef>
                <a:spcPts val="0"/>
              </a:spcBef>
            </a:pPr>
            <a:r>
              <a:rPr lang="zh-CN" altLang="en-US" sz="2400" b="1" dirty="0">
                <a:solidFill>
                  <a:schemeClr val="tx1"/>
                </a:solidFill>
                <a:effectLst/>
                <a:uFillTx/>
                <a:latin typeface="楷体" panose="02010609060101010101" pitchFamily="49" charset="-122"/>
                <a:ea typeface="楷体" panose="02010609060101010101" pitchFamily="49" charset="-122"/>
              </a:rPr>
              <a:t>其他权利</a:t>
            </a:r>
            <a:endParaRPr lang="zh-CN" altLang="en-US" sz="2400" b="1" dirty="0">
              <a:solidFill>
                <a:schemeClr val="tx1"/>
              </a:solidFill>
              <a:effectLst/>
              <a:uFillTx/>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1"/>
          <a:stretch>
            <a:fillRect/>
          </a:stretch>
        </p:blipFill>
        <p:spPr>
          <a:xfrm>
            <a:off x="0" y="2032"/>
            <a:ext cx="9144000" cy="1103376"/>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3313"/>
          <p:cNvSpPr>
            <a:spLocks noGrp="1"/>
          </p:cNvSpPr>
          <p:nvPr>
            <p:ph type="title"/>
          </p:nvPr>
        </p:nvSpPr>
        <p:spPr>
          <a:xfrm>
            <a:off x="836295" y="1394460"/>
            <a:ext cx="6856095" cy="561340"/>
          </a:xfrm>
        </p:spPr>
        <p:txBody>
          <a:bodyPr vert="horz" lIns="69056" tIns="34529" rIns="69056" bIns="34529" rtlCol="0" anchor="ctr"/>
          <a:lstStyle/>
          <a:p>
            <a:pPr algn="ctr"/>
            <a:r>
              <a:rPr lang="zh-CN" altLang="en-US" sz="2800" dirty="0">
                <a:ea typeface="黑体" panose="02010609060101010101" pitchFamily="49" charset="-122"/>
              </a:rPr>
              <a:t>第一节  著作人身权（精神权利）</a:t>
            </a:r>
            <a:endParaRPr lang="zh-CN" altLang="en-US" sz="2800" dirty="0">
              <a:ea typeface="黑体" panose="02010609060101010101" pitchFamily="49" charset="-122"/>
            </a:endParaRPr>
          </a:p>
        </p:txBody>
      </p:sp>
      <p:sp>
        <p:nvSpPr>
          <p:cNvPr id="24579" name="文本占位符 24578"/>
          <p:cNvSpPr>
            <a:spLocks noGrp="1"/>
          </p:cNvSpPr>
          <p:nvPr/>
        </p:nvSpPr>
        <p:spPr>
          <a:xfrm>
            <a:off x="1615440" y="1808480"/>
            <a:ext cx="6345079" cy="3281521"/>
          </a:xfrm>
          <a:prstGeom prst="rect">
            <a:avLst/>
          </a:prstGeom>
          <a:noFill/>
          <a:ln w="9525">
            <a:noFill/>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marL="0" indent="0">
              <a:lnSpc>
                <a:spcPct val="150000"/>
              </a:lnSpc>
              <a:spcBef>
                <a:spcPts val="900"/>
              </a:spcBef>
              <a:spcAft>
                <a:spcPts val="900"/>
              </a:spcAft>
              <a:buNone/>
            </a:pPr>
            <a:endParaRPr lang="zh-CN" altLang="en-US" sz="2100" b="1" dirty="0">
              <a:solidFill>
                <a:schemeClr val="bg2"/>
              </a:solidFill>
              <a:effectLst/>
              <a:latin typeface="幼圆" panose="02010509060101010101" charset="-122"/>
              <a:ea typeface="幼圆" panose="02010509060101010101" charset="-122"/>
            </a:endParaRPr>
          </a:p>
          <a:p>
            <a:pPr>
              <a:lnSpc>
                <a:spcPct val="150000"/>
              </a:lnSpc>
              <a:spcBef>
                <a:spcPts val="0"/>
              </a:spcBef>
            </a:pPr>
            <a:r>
              <a:rPr lang="zh-CN" altLang="en-US" sz="2400" b="1" dirty="0">
                <a:solidFill>
                  <a:schemeClr val="tx1"/>
                </a:solidFill>
                <a:effectLst/>
                <a:uFillTx/>
                <a:latin typeface="楷体" panose="02010609060101010101" pitchFamily="49" charset="-122"/>
                <a:ea typeface="楷体" panose="02010609060101010101" pitchFamily="49" charset="-122"/>
              </a:rPr>
              <a:t>著作人身权概述</a:t>
            </a:r>
            <a:endParaRPr lang="zh-CN" altLang="en-US" sz="2400" b="1" dirty="0">
              <a:solidFill>
                <a:schemeClr val="tx1"/>
              </a:solidFill>
              <a:effectLst/>
              <a:uFillTx/>
              <a:latin typeface="楷体" panose="02010609060101010101" pitchFamily="49" charset="-122"/>
              <a:ea typeface="楷体" panose="02010609060101010101" pitchFamily="49" charset="-122"/>
            </a:endParaRPr>
          </a:p>
          <a:p>
            <a:pPr marL="0" indent="0">
              <a:lnSpc>
                <a:spcPct val="150000"/>
              </a:lnSpc>
              <a:spcBef>
                <a:spcPts val="0"/>
              </a:spcBef>
              <a:buNone/>
            </a:pPr>
            <a:endParaRPr lang="zh-CN" altLang="en-US" sz="2400" b="1" dirty="0">
              <a:solidFill>
                <a:schemeClr val="tx1"/>
              </a:solidFill>
              <a:effectLst/>
              <a:uFillTx/>
              <a:latin typeface="楷体" panose="02010609060101010101" pitchFamily="49" charset="-122"/>
              <a:ea typeface="楷体" panose="02010609060101010101" pitchFamily="49" charset="-122"/>
            </a:endParaRPr>
          </a:p>
          <a:p>
            <a:pPr>
              <a:lnSpc>
                <a:spcPct val="150000"/>
              </a:lnSpc>
              <a:spcBef>
                <a:spcPts val="0"/>
              </a:spcBef>
            </a:pPr>
            <a:r>
              <a:rPr lang="zh-CN" altLang="en-US" sz="2400" b="1" dirty="0">
                <a:solidFill>
                  <a:schemeClr val="tx1"/>
                </a:solidFill>
                <a:effectLst/>
                <a:uFillTx/>
                <a:latin typeface="楷体" panose="02010609060101010101" pitchFamily="49" charset="-122"/>
                <a:ea typeface="楷体" panose="02010609060101010101" pitchFamily="49" charset="-122"/>
              </a:rPr>
              <a:t>著作人身权的内容</a:t>
            </a:r>
            <a:endParaRPr lang="zh-CN" altLang="en-US" sz="2400" b="1" dirty="0">
              <a:solidFill>
                <a:schemeClr val="tx1"/>
              </a:solidFill>
              <a:effectLst/>
              <a:uFillTx/>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1"/>
          <a:stretch>
            <a:fillRect/>
          </a:stretch>
        </p:blipFill>
        <p:spPr>
          <a:xfrm>
            <a:off x="0" y="2032"/>
            <a:ext cx="9144000" cy="1103376"/>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522605" y="1093470"/>
            <a:ext cx="8229600" cy="491490"/>
          </a:xfrm>
        </p:spPr>
        <p:txBody>
          <a:bodyPr/>
          <a:lstStyle/>
          <a:p>
            <a:pPr algn="ctr"/>
            <a:r>
              <a:rPr lang="zh-CN" altLang="en-US" sz="2400" dirty="0">
                <a:latin typeface="黑体" panose="02010609060101010101" pitchFamily="49" charset="-122"/>
                <a:ea typeface="黑体" panose="02010609060101010101" pitchFamily="49" charset="-122"/>
              </a:rPr>
              <a:t>一、著作财产权概述</a:t>
            </a:r>
            <a:endParaRPr lang="zh-CN" altLang="en-US" sz="2400" dirty="0">
              <a:latin typeface="黑体" panose="02010609060101010101" pitchFamily="49" charset="-122"/>
              <a:ea typeface="黑体" panose="02010609060101010101" pitchFamily="49" charset="-122"/>
            </a:endParaRPr>
          </a:p>
        </p:txBody>
      </p:sp>
      <p:sp>
        <p:nvSpPr>
          <p:cNvPr id="33796" name="AutoShape 4"/>
          <p:cNvSpPr>
            <a:spLocks noChangeArrowheads="1"/>
          </p:cNvSpPr>
          <p:nvPr/>
        </p:nvSpPr>
        <p:spPr bwMode="auto">
          <a:xfrm>
            <a:off x="432435" y="1738630"/>
            <a:ext cx="2034540" cy="561975"/>
          </a:xfrm>
          <a:prstGeom prst="roundRect">
            <a:avLst>
              <a:gd name="adj" fmla="val 16667"/>
            </a:avLst>
          </a:prstGeom>
          <a:solidFill>
            <a:srgbClr val="3399FF"/>
          </a:solidFill>
          <a:ln w="9525" cap="flat" cmpd="sng">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a:solidFill>
                  <a:schemeClr val="bg1"/>
                </a:solidFill>
                <a:ea typeface="黑体" panose="02010609060101010101" pitchFamily="49" charset="-122"/>
              </a:rPr>
              <a:t>著作财产权</a:t>
            </a:r>
            <a:endParaRPr lang="zh-CN" altLang="en-US" sz="2400">
              <a:solidFill>
                <a:schemeClr val="bg1"/>
              </a:solidFill>
              <a:ea typeface="黑体" panose="02010609060101010101" pitchFamily="49" charset="-122"/>
            </a:endParaRPr>
          </a:p>
        </p:txBody>
      </p:sp>
      <p:sp>
        <p:nvSpPr>
          <p:cNvPr id="33797" name="Text Box 5"/>
          <p:cNvSpPr txBox="1">
            <a:spLocks noChangeArrowheads="1"/>
          </p:cNvSpPr>
          <p:nvPr/>
        </p:nvSpPr>
        <p:spPr bwMode="auto">
          <a:xfrm>
            <a:off x="754380" y="2237105"/>
            <a:ext cx="7852410" cy="598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gn="l">
              <a:lnSpc>
                <a:spcPct val="150000"/>
              </a:lnSpc>
              <a:buClrTx/>
              <a:buSzTx/>
              <a:buFont typeface="Wingdings" panose="05000000000000000000" charset="0"/>
              <a:buChar char="Ø"/>
            </a:pPr>
            <a:r>
              <a:rPr lang="zh-CN" altLang="en-US" sz="2200" dirty="0">
                <a:latin typeface="楷体" panose="02010609060101010101" pitchFamily="49" charset="-122"/>
                <a:ea typeface="楷体" panose="02010609060101010101" pitchFamily="49" charset="-122"/>
              </a:rPr>
              <a:t>著作权人依法通过各种方式利用其作品并获得报酬的权利</a:t>
            </a:r>
            <a:endParaRPr lang="zh-CN" altLang="en-US" sz="2200" dirty="0">
              <a:latin typeface="楷体" panose="02010609060101010101" pitchFamily="49" charset="-122"/>
              <a:ea typeface="楷体" panose="02010609060101010101" pitchFamily="49" charset="-122"/>
            </a:endParaRPr>
          </a:p>
        </p:txBody>
      </p:sp>
      <p:sp>
        <p:nvSpPr>
          <p:cNvPr id="33799" name="AutoShape 7"/>
          <p:cNvSpPr>
            <a:spLocks noChangeArrowheads="1"/>
          </p:cNvSpPr>
          <p:nvPr/>
        </p:nvSpPr>
        <p:spPr bwMode="auto">
          <a:xfrm>
            <a:off x="432435" y="2923540"/>
            <a:ext cx="2034540" cy="525780"/>
          </a:xfrm>
          <a:prstGeom prst="roundRect">
            <a:avLst>
              <a:gd name="adj" fmla="val 16667"/>
            </a:avLst>
          </a:prstGeom>
          <a:solidFill>
            <a:srgbClr val="3399FF"/>
          </a:solidFill>
          <a:ln w="9525" cap="flat" cmpd="sng">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a:solidFill>
                  <a:schemeClr val="bg1"/>
                </a:solidFill>
                <a:ea typeface="黑体" panose="02010609060101010101" pitchFamily="49" charset="-122"/>
              </a:rPr>
              <a:t>特征</a:t>
            </a:r>
            <a:endParaRPr lang="zh-CN" altLang="en-US" sz="2400">
              <a:solidFill>
                <a:schemeClr val="bg1"/>
              </a:solidFill>
              <a:ea typeface="黑体" panose="02010609060101010101" pitchFamily="49" charset="-122"/>
            </a:endParaRPr>
          </a:p>
        </p:txBody>
      </p:sp>
      <p:sp>
        <p:nvSpPr>
          <p:cNvPr id="33800" name="Text Box 8"/>
          <p:cNvSpPr txBox="1">
            <a:spLocks noChangeArrowheads="1"/>
          </p:cNvSpPr>
          <p:nvPr/>
        </p:nvSpPr>
        <p:spPr bwMode="auto">
          <a:xfrm>
            <a:off x="754380" y="3312160"/>
            <a:ext cx="7506970" cy="2122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nSpc>
                <a:spcPct val="150000"/>
              </a:lnSpc>
              <a:buFont typeface="Wingdings" panose="05000000000000000000" charset="0"/>
              <a:buChar char="Ø"/>
            </a:pPr>
            <a:r>
              <a:rPr lang="zh-CN" altLang="en-US" sz="2200" dirty="0">
                <a:latin typeface="楷体" panose="02010609060101010101" pitchFamily="49" charset="-122"/>
                <a:ea typeface="楷体" panose="02010609060101010101" pitchFamily="49" charset="-122"/>
              </a:rPr>
              <a:t>与作品的传播手段密不可分</a:t>
            </a:r>
            <a:endParaRPr lang="zh-CN" altLang="en-US" sz="2200" dirty="0">
              <a:latin typeface="楷体" panose="02010609060101010101" pitchFamily="49" charset="-122"/>
              <a:ea typeface="楷体" panose="02010609060101010101" pitchFamily="49" charset="-122"/>
            </a:endParaRPr>
          </a:p>
          <a:p>
            <a:pPr marL="342900" indent="-342900">
              <a:lnSpc>
                <a:spcPct val="150000"/>
              </a:lnSpc>
              <a:buFont typeface="Wingdings" panose="05000000000000000000" charset="0"/>
              <a:buChar char="Ø"/>
            </a:pPr>
            <a:r>
              <a:rPr lang="zh-CN" altLang="en-US" sz="2200" dirty="0">
                <a:latin typeface="楷体" panose="02010609060101010101" pitchFamily="49" charset="-122"/>
                <a:ea typeface="楷体" panose="02010609060101010101" pitchFamily="49" charset="-122"/>
              </a:rPr>
              <a:t>通过对作品的使用而获得报酬</a:t>
            </a:r>
            <a:endParaRPr lang="zh-CN" altLang="en-US" sz="2200" dirty="0">
              <a:latin typeface="楷体" panose="02010609060101010101" pitchFamily="49" charset="-122"/>
              <a:ea typeface="楷体" panose="02010609060101010101" pitchFamily="49" charset="-122"/>
            </a:endParaRPr>
          </a:p>
          <a:p>
            <a:pPr marL="342900" indent="-342900">
              <a:lnSpc>
                <a:spcPct val="150000"/>
              </a:lnSpc>
              <a:buFont typeface="Wingdings" panose="05000000000000000000" charset="0"/>
              <a:buChar char="Ø"/>
            </a:pPr>
            <a:r>
              <a:rPr lang="zh-CN" altLang="en-US" sz="2200" dirty="0">
                <a:latin typeface="楷体" panose="02010609060101010101" pitchFamily="49" charset="-122"/>
                <a:ea typeface="楷体" panose="02010609060101010101" pitchFamily="49" charset="-122"/>
              </a:rPr>
              <a:t>有保护期限</a:t>
            </a:r>
            <a:endParaRPr lang="zh-CN" altLang="en-US" sz="2200" dirty="0">
              <a:latin typeface="楷体" panose="02010609060101010101" pitchFamily="49" charset="-122"/>
              <a:ea typeface="楷体" panose="02010609060101010101" pitchFamily="49" charset="-122"/>
            </a:endParaRPr>
          </a:p>
          <a:p>
            <a:pPr marL="342900" indent="-342900">
              <a:lnSpc>
                <a:spcPct val="150000"/>
              </a:lnSpc>
              <a:buFont typeface="Wingdings" panose="05000000000000000000" charset="0"/>
              <a:buChar char="Ø"/>
            </a:pPr>
            <a:r>
              <a:rPr lang="zh-CN" altLang="en-US" sz="2200" dirty="0">
                <a:latin typeface="楷体" panose="02010609060101010101" pitchFamily="49" charset="-122"/>
                <a:ea typeface="楷体" panose="02010609060101010101" pitchFamily="49" charset="-122"/>
              </a:rPr>
              <a:t>法律对著作财产权的行使作了较多限制</a:t>
            </a:r>
            <a:endParaRPr lang="zh-CN" altLang="en-US" sz="2200" dirty="0">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1"/>
          <a:stretch>
            <a:fillRect/>
          </a:stretch>
        </p:blipFill>
        <p:spPr>
          <a:xfrm>
            <a:off x="-6350" y="10160"/>
            <a:ext cx="9154160" cy="1103630"/>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7620"/>
            <a:ext cx="3293269" cy="110013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494665" y="1045210"/>
            <a:ext cx="8229600" cy="457835"/>
          </a:xfrm>
        </p:spPr>
        <p:txBody>
          <a:bodyPr/>
          <a:lstStyle/>
          <a:p>
            <a:pPr algn="ctr"/>
            <a:r>
              <a:rPr lang="zh-CN" altLang="en-US" sz="2400" dirty="0">
                <a:latin typeface="黑体" panose="02010609060101010101" pitchFamily="49" charset="-122"/>
                <a:ea typeface="黑体" panose="02010609060101010101" pitchFamily="49" charset="-122"/>
              </a:rPr>
              <a:t>二、有形利用权体系</a:t>
            </a:r>
            <a:endParaRPr lang="zh-CN" altLang="en-US" sz="2400" dirty="0">
              <a:latin typeface="黑体" panose="02010609060101010101" pitchFamily="49" charset="-122"/>
              <a:ea typeface="黑体" panose="02010609060101010101" pitchFamily="49" charset="-122"/>
            </a:endParaRPr>
          </a:p>
        </p:txBody>
      </p:sp>
      <p:sp>
        <p:nvSpPr>
          <p:cNvPr id="34819" name="AutoShape 15"/>
          <p:cNvSpPr>
            <a:spLocks noChangeArrowheads="1"/>
          </p:cNvSpPr>
          <p:nvPr/>
        </p:nvSpPr>
        <p:spPr bwMode="auto">
          <a:xfrm>
            <a:off x="755650" y="1627505"/>
            <a:ext cx="2105660" cy="655320"/>
          </a:xfrm>
          <a:prstGeom prst="roundRect">
            <a:avLst>
              <a:gd name="adj" fmla="val 11917"/>
            </a:avLst>
          </a:prstGeom>
          <a:gradFill rotWithShape="1">
            <a:gsLst>
              <a:gs pos="0">
                <a:srgbClr val="99CC00"/>
              </a:gs>
              <a:gs pos="100000">
                <a:srgbClr val="698C00"/>
              </a:gs>
            </a:gsLst>
            <a:lin ang="5400000" scaled="1"/>
          </a:gradFill>
          <a:ln w="25400" cap="flat" cmpd="sng">
            <a:solidFill>
              <a:srgbClr val="FEFEFE"/>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dist"/>
            <a:r>
              <a:rPr lang="en-US" altLang="zh-CN" sz="3200" b="1">
                <a:solidFill>
                  <a:schemeClr val="bg1"/>
                </a:solidFill>
                <a:ea typeface="黑体" panose="02010609060101010101" pitchFamily="49" charset="-122"/>
              </a:rPr>
              <a:t> </a:t>
            </a:r>
            <a:r>
              <a:rPr lang="zh-CN" altLang="en-US" sz="3200" b="1">
                <a:solidFill>
                  <a:schemeClr val="bg1"/>
                </a:solidFill>
                <a:ea typeface="黑体" panose="02010609060101010101" pitchFamily="49" charset="-122"/>
              </a:rPr>
              <a:t> </a:t>
            </a:r>
            <a:r>
              <a:rPr lang="zh-CN" altLang="en-US" sz="2400" b="1">
                <a:solidFill>
                  <a:schemeClr val="bg1"/>
                </a:solidFill>
                <a:ea typeface="黑体" panose="02010609060101010101" pitchFamily="49" charset="-122"/>
              </a:rPr>
              <a:t>1、</a:t>
            </a:r>
            <a:r>
              <a:rPr lang="zh-CN" altLang="en-US" sz="2400">
                <a:solidFill>
                  <a:schemeClr val="bg1"/>
                </a:solidFill>
                <a:ea typeface="黑体" panose="02010609060101010101" pitchFamily="49" charset="-122"/>
              </a:rPr>
              <a:t>复制权</a:t>
            </a:r>
            <a:endParaRPr lang="zh-CN" altLang="en-US" sz="2400">
              <a:solidFill>
                <a:schemeClr val="bg1"/>
              </a:solidFill>
              <a:ea typeface="黑体" panose="02010609060101010101" pitchFamily="49" charset="-122"/>
            </a:endParaRPr>
          </a:p>
        </p:txBody>
      </p:sp>
      <p:sp>
        <p:nvSpPr>
          <p:cNvPr id="34821" name="Text Box 5"/>
          <p:cNvSpPr txBox="1">
            <a:spLocks noChangeArrowheads="1"/>
          </p:cNvSpPr>
          <p:nvPr/>
        </p:nvSpPr>
        <p:spPr bwMode="auto">
          <a:xfrm>
            <a:off x="897890" y="2353310"/>
            <a:ext cx="7588885" cy="2630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2200" dirty="0">
                <a:solidFill>
                  <a:schemeClr val="tx1"/>
                </a:solidFill>
                <a:uFillTx/>
                <a:ea typeface="楷体" panose="02010609060101010101" pitchFamily="49" charset="-122"/>
              </a:rPr>
              <a:t>著作权人许可或禁止他人以</a:t>
            </a:r>
            <a:r>
              <a:rPr lang="zh-CN" altLang="en-US" sz="2200" b="1" u="sng" dirty="0">
                <a:solidFill>
                  <a:schemeClr val="tx1"/>
                </a:solidFill>
                <a:uFillTx/>
                <a:ea typeface="楷体" panose="02010609060101010101" pitchFamily="49" charset="-122"/>
              </a:rPr>
              <a:t>印刷、复印、拓印、录音、录像、翻录、翻拍、</a:t>
            </a:r>
            <a:r>
              <a:rPr lang="zh-CN" altLang="en-US" sz="2200" b="1" u="sng" dirty="0">
                <a:solidFill>
                  <a:srgbClr val="FF0000"/>
                </a:solidFill>
                <a:uFillTx/>
                <a:ea typeface="楷体" panose="02010609060101010101" pitchFamily="49" charset="-122"/>
              </a:rPr>
              <a:t>数字化</a:t>
            </a:r>
            <a:r>
              <a:rPr lang="zh-CN" altLang="en-US" sz="2200" b="1" u="sng" dirty="0">
                <a:solidFill>
                  <a:schemeClr val="tx1"/>
                </a:solidFill>
                <a:uFillTx/>
                <a:ea typeface="楷体" panose="02010609060101010101" pitchFamily="49" charset="-122"/>
              </a:rPr>
              <a:t>等方式</a:t>
            </a:r>
            <a:r>
              <a:rPr lang="zh-CN" altLang="en-US" sz="2200" dirty="0">
                <a:solidFill>
                  <a:schemeClr val="tx1"/>
                </a:solidFill>
                <a:uFillTx/>
                <a:ea typeface="楷体" panose="02010609060101010101" pitchFamily="49" charset="-122"/>
              </a:rPr>
              <a:t>将作品制作一份或者多份的权利</a:t>
            </a:r>
            <a:endParaRPr lang="zh-CN" altLang="en-US" sz="2200" dirty="0">
              <a:solidFill>
                <a:schemeClr val="tx1"/>
              </a:solidFill>
              <a:uFillTx/>
              <a:ea typeface="楷体" panose="02010609060101010101" pitchFamily="49" charset="-122"/>
            </a:endParaRPr>
          </a:p>
          <a:p>
            <a:pPr>
              <a:lnSpc>
                <a:spcPct val="150000"/>
              </a:lnSpc>
            </a:pPr>
            <a:r>
              <a:rPr lang="zh-CN" altLang="en-US" sz="2200" dirty="0">
                <a:solidFill>
                  <a:schemeClr val="tx1"/>
                </a:solidFill>
                <a:uFillTx/>
                <a:ea typeface="楷体" panose="02010609060101010101" pitchFamily="49" charset="-122"/>
              </a:rPr>
              <a:t>特征：</a:t>
            </a:r>
            <a:endParaRPr lang="zh-CN" altLang="en-US" sz="2200" dirty="0">
              <a:solidFill>
                <a:schemeClr val="tx1"/>
              </a:solidFill>
              <a:uFillTx/>
              <a:ea typeface="楷体" panose="02010609060101010101" pitchFamily="49" charset="-122"/>
            </a:endParaRPr>
          </a:p>
          <a:p>
            <a:pPr marL="342900" indent="-342900">
              <a:lnSpc>
                <a:spcPct val="150000"/>
              </a:lnSpc>
              <a:buFont typeface="Wingdings" panose="05000000000000000000" charset="0"/>
              <a:buChar char="Ø"/>
            </a:pPr>
            <a:r>
              <a:rPr lang="zh-CN" altLang="en-US" sz="2200" dirty="0">
                <a:solidFill>
                  <a:schemeClr val="tx1"/>
                </a:solidFill>
                <a:uFillTx/>
                <a:ea typeface="楷体" panose="02010609060101010101" pitchFamily="49" charset="-122"/>
              </a:rPr>
              <a:t>复制方式多样性</a:t>
            </a:r>
            <a:endParaRPr lang="zh-CN" altLang="en-US" sz="2200" dirty="0">
              <a:solidFill>
                <a:schemeClr val="tx1"/>
              </a:solidFill>
              <a:uFillTx/>
              <a:ea typeface="楷体" panose="02010609060101010101" pitchFamily="49" charset="-122"/>
            </a:endParaRPr>
          </a:p>
          <a:p>
            <a:pPr marL="342900" indent="-342900">
              <a:lnSpc>
                <a:spcPct val="150000"/>
              </a:lnSpc>
              <a:buFont typeface="Wingdings" panose="05000000000000000000" charset="0"/>
              <a:buChar char="Ø"/>
            </a:pPr>
            <a:r>
              <a:rPr lang="zh-CN" altLang="en-US" sz="2200" dirty="0">
                <a:solidFill>
                  <a:schemeClr val="tx1"/>
                </a:solidFill>
                <a:uFillTx/>
                <a:ea typeface="楷体" panose="02010609060101010101" pitchFamily="49" charset="-122"/>
              </a:rPr>
              <a:t>基本含义是利用载体的</a:t>
            </a:r>
            <a:r>
              <a:rPr lang="zh-CN" altLang="en-US" sz="2200" b="1" u="sng" dirty="0">
                <a:solidFill>
                  <a:schemeClr val="tx1"/>
                </a:solidFill>
                <a:uFillTx/>
                <a:ea typeface="楷体" panose="02010609060101010101" pitchFamily="49" charset="-122"/>
              </a:rPr>
              <a:t>重复</a:t>
            </a:r>
            <a:r>
              <a:rPr lang="zh-CN" altLang="en-US" sz="2200" b="1" dirty="0">
                <a:solidFill>
                  <a:schemeClr val="tx1"/>
                </a:solidFill>
                <a:uFillTx/>
                <a:ea typeface="楷体" panose="02010609060101010101" pitchFamily="49" charset="-122"/>
              </a:rPr>
              <a:t>、</a:t>
            </a:r>
            <a:r>
              <a:rPr lang="zh-CN" altLang="en-US" sz="2200" b="1" u="sng" dirty="0">
                <a:solidFill>
                  <a:schemeClr val="tx1"/>
                </a:solidFill>
                <a:uFillTx/>
                <a:ea typeface="楷体" panose="02010609060101010101" pitchFamily="49" charset="-122"/>
              </a:rPr>
              <a:t>再现</a:t>
            </a:r>
            <a:endParaRPr lang="zh-CN" altLang="en-US" sz="2200" b="1" dirty="0">
              <a:solidFill>
                <a:schemeClr val="tx1"/>
              </a:solidFill>
              <a:uFillTx/>
              <a:ea typeface="楷体" panose="02010609060101010101" pitchFamily="49" charset="-122"/>
            </a:endParaRPr>
          </a:p>
        </p:txBody>
      </p:sp>
      <p:pic>
        <p:nvPicPr>
          <p:cNvPr id="5" name="图片 4"/>
          <p:cNvPicPr>
            <a:picLocks noChangeAspect="1"/>
          </p:cNvPicPr>
          <p:nvPr/>
        </p:nvPicPr>
        <p:blipFill>
          <a:blip r:embed="rId1"/>
          <a:stretch>
            <a:fillRect/>
          </a:stretch>
        </p:blipFill>
        <p:spPr>
          <a:xfrm>
            <a:off x="38100" y="19050"/>
            <a:ext cx="9111615" cy="1103630"/>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5" y="22860"/>
            <a:ext cx="3293269" cy="110013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type="body" idx="1"/>
          </p:nvPr>
        </p:nvSpPr>
        <p:spPr>
          <a:xfrm>
            <a:off x="457200" y="1068705"/>
            <a:ext cx="8229600" cy="925830"/>
          </a:xfrm>
        </p:spPr>
        <p:txBody>
          <a:bodyPr>
            <a:normAutofit/>
          </a:bodyPr>
          <a:lstStyle/>
          <a:p>
            <a:pPr marL="0" indent="0">
              <a:lnSpc>
                <a:spcPct val="160000"/>
              </a:lnSpc>
              <a:spcBef>
                <a:spcPts val="0"/>
              </a:spcBef>
              <a:buNone/>
            </a:pPr>
            <a:r>
              <a:rPr lang="zh-CN" altLang="en-US" sz="2400" dirty="0">
                <a:solidFill>
                  <a:srgbClr val="FF0000"/>
                </a:solidFill>
              </a:rPr>
              <a:t>思考</a:t>
            </a:r>
            <a:r>
              <a:rPr lang="en-US" altLang="zh-CN" sz="2400" dirty="0">
                <a:solidFill>
                  <a:srgbClr val="FF0000"/>
                </a:solidFill>
              </a:rPr>
              <a:t>1-1</a:t>
            </a:r>
            <a:r>
              <a:rPr lang="zh-CN" altLang="en-US" sz="2400" dirty="0">
                <a:solidFill>
                  <a:srgbClr val="FF0000"/>
                </a:solidFill>
              </a:rPr>
              <a:t>：临摹是不是复制？</a:t>
            </a:r>
            <a:endParaRPr lang="zh-CN" altLang="en-US" sz="2400" dirty="0">
              <a:solidFill>
                <a:srgbClr val="FF0000"/>
              </a:solidFill>
            </a:endParaRPr>
          </a:p>
          <a:p>
            <a:pPr>
              <a:lnSpc>
                <a:spcPct val="160000"/>
              </a:lnSpc>
              <a:spcBef>
                <a:spcPts val="0"/>
              </a:spcBef>
            </a:pPr>
            <a:endParaRPr lang="zh-CN" altLang="en-US" sz="2400" u="sng" dirty="0"/>
          </a:p>
        </p:txBody>
      </p:sp>
      <p:pic>
        <p:nvPicPr>
          <p:cNvPr id="4" name="图片 3"/>
          <p:cNvPicPr>
            <a:picLocks noChangeAspect="1"/>
          </p:cNvPicPr>
          <p:nvPr/>
        </p:nvPicPr>
        <p:blipFill>
          <a:blip r:embed="rId1"/>
          <a:stretch>
            <a:fillRect/>
          </a:stretch>
        </p:blipFill>
        <p:spPr>
          <a:xfrm>
            <a:off x="1" y="0"/>
            <a:ext cx="9144000" cy="1103630"/>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 y="-1270"/>
            <a:ext cx="3293269" cy="1100138"/>
          </a:xfrm>
          <a:prstGeom prst="rect">
            <a:avLst/>
          </a:prstGeom>
        </p:spPr>
      </p:pic>
      <p:sp>
        <p:nvSpPr>
          <p:cNvPr id="20483" name="矩形​​ 27"/>
          <p:cNvSpPr>
            <a:spLocks noChangeArrowheads="1"/>
          </p:cNvSpPr>
          <p:nvPr/>
        </p:nvSpPr>
        <p:spPr bwMode="auto">
          <a:xfrm>
            <a:off x="457200" y="1794510"/>
            <a:ext cx="5260975" cy="4941570"/>
          </a:xfrm>
          <a:prstGeom prst="rect">
            <a:avLst/>
          </a:prstGeom>
          <a:solidFill>
            <a:srgbClr val="F2F2F2"/>
          </a:solidFill>
          <a:ln w="12700" cap="flat" cmpd="sng">
            <a:solidFill>
              <a:srgbClr val="BFBFBF"/>
            </a:solidFill>
            <a:prstDash val="dash"/>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342900" indent="-342900" fontAlgn="auto">
              <a:lnSpc>
                <a:spcPct val="150000"/>
              </a:lnSpc>
              <a:buFont typeface="Wingdings" panose="05000000000000000000" charset="0"/>
              <a:buChar char="p"/>
            </a:pPr>
            <a:r>
              <a:rPr lang="zh-CN" altLang="zh-CN" sz="2000" dirty="0">
                <a:solidFill>
                  <a:srgbClr val="FF0000"/>
                </a:solidFill>
                <a:latin typeface="华文楷体" panose="02010600040101010101" pitchFamily="2" charset="-122"/>
                <a:ea typeface="华文楷体" panose="02010600040101010101" pitchFamily="2" charset="-122"/>
              </a:rPr>
              <a:t>1、个案认定</a:t>
            </a:r>
            <a:r>
              <a:rPr lang="zh-CN" altLang="zh-CN" sz="2000" dirty="0">
                <a:latin typeface="华文楷体" panose="02010600040101010101" pitchFamily="2" charset="-122"/>
                <a:ea typeface="华文楷体" panose="02010600040101010101" pitchFamily="2" charset="-122"/>
              </a:rPr>
              <a:t>：临摹类似于写生，是一种“非接触性”地再现他人作品的行为。</a:t>
            </a:r>
            <a:r>
              <a:rPr lang="zh-CN" altLang="en-US" sz="2000" dirty="0">
                <a:latin typeface="华文楷体" panose="02010600040101010101" pitchFamily="2" charset="-122"/>
                <a:ea typeface="华文楷体" panose="02010600040101010101" pitchFamily="2" charset="-122"/>
              </a:rPr>
              <a:t>以</a:t>
            </a:r>
            <a:r>
              <a:rPr lang="zh-CN" altLang="zh-CN" sz="2000" dirty="0">
                <a:latin typeface="华文楷体" panose="02010600040101010101" pitchFamily="2" charset="-122"/>
                <a:ea typeface="华文楷体" panose="02010600040101010101" pitchFamily="2" charset="-122"/>
              </a:rPr>
              <a:t>临摹过程中</a:t>
            </a:r>
            <a:r>
              <a:rPr lang="zh-CN" altLang="en-US" sz="2000" dirty="0">
                <a:latin typeface="华文楷体" panose="02010600040101010101" pitchFamily="2" charset="-122"/>
                <a:ea typeface="华文楷体" panose="02010600040101010101" pitchFamily="2" charset="-122"/>
              </a:rPr>
              <a:t>是否</a:t>
            </a:r>
            <a:r>
              <a:rPr lang="zh-CN" altLang="zh-CN" sz="2000" dirty="0">
                <a:latin typeface="华文楷体" panose="02010600040101010101" pitchFamily="2" charset="-122"/>
                <a:ea typeface="华文楷体" panose="02010600040101010101" pitchFamily="2" charset="-122"/>
              </a:rPr>
              <a:t>有创造性的智力劳动</a:t>
            </a:r>
            <a:r>
              <a:rPr lang="zh-CN" altLang="en-US" sz="2000" dirty="0">
                <a:latin typeface="华文楷体" panose="02010600040101010101" pitchFamily="2" charset="-122"/>
                <a:ea typeface="华文楷体" panose="02010600040101010101" pitchFamily="2" charset="-122"/>
              </a:rPr>
              <a:t>为标准，将行为分为演绎行为与复制行为</a:t>
            </a:r>
            <a:endParaRPr lang="zh-CN" altLang="zh-CN" sz="2000" dirty="0">
              <a:latin typeface="华文楷体" panose="02010600040101010101" pitchFamily="2" charset="-122"/>
              <a:ea typeface="华文楷体" panose="02010600040101010101" pitchFamily="2" charset="-122"/>
            </a:endParaRPr>
          </a:p>
          <a:p>
            <a:pPr marL="342900" indent="-342900" fontAlgn="auto">
              <a:lnSpc>
                <a:spcPct val="150000"/>
              </a:lnSpc>
              <a:buFont typeface="Wingdings" panose="05000000000000000000" charset="0"/>
              <a:buChar char="p"/>
            </a:pPr>
            <a:r>
              <a:rPr lang="zh-CN" altLang="zh-CN" sz="2000" dirty="0">
                <a:solidFill>
                  <a:srgbClr val="FF0000"/>
                </a:solidFill>
                <a:latin typeface="华文楷体" panose="02010600040101010101" pitchFamily="2" charset="-122"/>
                <a:ea typeface="华文楷体" panose="02010600040101010101" pitchFamily="2" charset="-122"/>
              </a:rPr>
              <a:t>2、推定复制</a:t>
            </a:r>
            <a:r>
              <a:rPr lang="zh-CN" altLang="en-US" sz="2000" dirty="0">
                <a:solidFill>
                  <a:srgbClr val="FF0000"/>
                </a:solidFill>
                <a:latin typeface="华文楷体" panose="02010600040101010101" pitchFamily="2" charset="-122"/>
                <a:ea typeface="华文楷体" panose="02010600040101010101" pitchFamily="2" charset="-122"/>
              </a:rPr>
              <a:t>：</a:t>
            </a:r>
            <a:r>
              <a:rPr lang="zh-CN" altLang="zh-CN" sz="2000" dirty="0">
                <a:latin typeface="华文楷体" panose="02010600040101010101" pitchFamily="2" charset="-122"/>
                <a:ea typeface="华文楷体" panose="02010600040101010101" pitchFamily="2" charset="-122"/>
              </a:rPr>
              <a:t>临摹是一种技艺性智力成果，既是技艺的学习，也是技艺的运用过程，无论临摹的水平多高，其产生的作品也是复制品</a:t>
            </a:r>
            <a:r>
              <a:rPr lang="zh-CN" altLang="en-US" sz="2000" dirty="0">
                <a:latin typeface="华文楷体" panose="02010600040101010101" pitchFamily="2" charset="-122"/>
                <a:ea typeface="华文楷体" panose="02010600040101010101" pitchFamily="2" charset="-122"/>
              </a:rPr>
              <a:t>，与创作不同</a:t>
            </a:r>
            <a:r>
              <a:rPr lang="zh-CN" altLang="zh-CN" sz="2000" dirty="0">
                <a:latin typeface="华文楷体" panose="02010600040101010101" pitchFamily="2" charset="-122"/>
                <a:ea typeface="华文楷体" panose="02010600040101010101" pitchFamily="2" charset="-122"/>
              </a:rPr>
              <a:t>。</a:t>
            </a:r>
            <a:r>
              <a:rPr lang="zh-CN" altLang="en-US" sz="2000" dirty="0">
                <a:solidFill>
                  <a:srgbClr val="FF0000"/>
                </a:solidFill>
                <a:latin typeface="华文楷体" panose="02010600040101010101" pitchFamily="2" charset="-122"/>
                <a:ea typeface="华文楷体" panose="02010600040101010101" pitchFamily="2" charset="-122"/>
              </a:rPr>
              <a:t>作为例外</a:t>
            </a:r>
            <a:r>
              <a:rPr lang="zh-CN" altLang="en-US" sz="2000" dirty="0">
                <a:latin typeface="华文楷体" panose="02010600040101010101" pitchFamily="2" charset="-122"/>
                <a:ea typeface="华文楷体" panose="02010600040101010101" pitchFamily="2" charset="-122"/>
              </a:rPr>
              <a:t>，</a:t>
            </a:r>
            <a:r>
              <a:rPr lang="zh-CN" altLang="zh-CN" sz="2000" dirty="0">
                <a:latin typeface="华文楷体" panose="02010600040101010101" pitchFamily="2" charset="-122"/>
                <a:ea typeface="华文楷体" panose="02010600040101010101" pitchFamily="2" charset="-122"/>
              </a:rPr>
              <a:t>如果在临摹的时候，临摹者注入了自己的取舍和安排，那么其结构就是临摹与创作的结合，构成演绎作品。</a:t>
            </a:r>
            <a:endParaRPr lang="zh-CN" altLang="zh-CN" sz="2000" dirty="0">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3"/>
          <a:stretch>
            <a:fillRect/>
          </a:stretch>
        </p:blipFill>
        <p:spPr>
          <a:xfrm>
            <a:off x="5779770" y="1725295"/>
            <a:ext cx="3052445" cy="4940935"/>
          </a:xfrm>
          <a:prstGeom prst="rect">
            <a:avLst/>
          </a:prstGeom>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0483"/>
                                        </p:tgtEl>
                                        <p:attrNameLst>
                                          <p:attrName>style.visibility</p:attrName>
                                        </p:attrNameLst>
                                      </p:cBhvr>
                                      <p:to>
                                        <p:strVal val="visible"/>
                                      </p:to>
                                    </p:set>
                                    <p:anim calcmode="lin" valueType="num">
                                      <p:cBhvr>
                                        <p:cTn id="7" dur="500" fill="hold"/>
                                        <p:tgtEl>
                                          <p:spTgt spid="20483"/>
                                        </p:tgtEl>
                                        <p:attrNameLst>
                                          <p:attrName>ppt_w</p:attrName>
                                        </p:attrNameLst>
                                      </p:cBhvr>
                                      <p:tavLst>
                                        <p:tav tm="0">
                                          <p:val>
                                            <p:fltVal val="0"/>
                                          </p:val>
                                        </p:tav>
                                        <p:tav tm="100000">
                                          <p:val>
                                            <p:strVal val="#ppt_w"/>
                                          </p:val>
                                        </p:tav>
                                      </p:tavLst>
                                    </p:anim>
                                    <p:anim calcmode="lin" valueType="num">
                                      <p:cBhvr>
                                        <p:cTn id="8" dur="500" fill="hold"/>
                                        <p:tgtEl>
                                          <p:spTgt spid="20483"/>
                                        </p:tgtEl>
                                        <p:attrNameLst>
                                          <p:attrName>ppt_h</p:attrName>
                                        </p:attrNameLst>
                                      </p:cBhvr>
                                      <p:tavLst>
                                        <p:tav tm="0">
                                          <p:val>
                                            <p:fltVal val="0"/>
                                          </p:val>
                                        </p:tav>
                                        <p:tav tm="100000">
                                          <p:val>
                                            <p:strVal val="#ppt_h"/>
                                          </p:val>
                                        </p:tav>
                                      </p:tavLst>
                                    </p:anim>
                                    <p:animEffect transition="in" filter="fade">
                                      <p:cBhvr>
                                        <p:cTn id="9" dur="500"/>
                                        <p:tgtEl>
                                          <p:spTgt spid="20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 y="0"/>
            <a:ext cx="9144000" cy="1103630"/>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 y="-1270"/>
            <a:ext cx="3293269" cy="1100138"/>
          </a:xfrm>
          <a:prstGeom prst="rect">
            <a:avLst/>
          </a:prstGeom>
        </p:spPr>
      </p:pic>
      <p:sp>
        <p:nvSpPr>
          <p:cNvPr id="20483" name="矩形​​ 27"/>
          <p:cNvSpPr>
            <a:spLocks noChangeArrowheads="1"/>
          </p:cNvSpPr>
          <p:nvPr/>
        </p:nvSpPr>
        <p:spPr bwMode="auto">
          <a:xfrm>
            <a:off x="614680" y="1098868"/>
            <a:ext cx="8072120" cy="1186867"/>
          </a:xfrm>
          <a:prstGeom prst="rect">
            <a:avLst/>
          </a:prstGeom>
          <a:solidFill>
            <a:srgbClr val="F2F2F2"/>
          </a:solidFill>
          <a:ln w="12700" cap="flat" cmpd="sng">
            <a:solidFill>
              <a:srgbClr val="BFBFBF"/>
            </a:solidFill>
            <a:prstDash val="dash"/>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indent="0">
              <a:lnSpc>
                <a:spcPct val="160000"/>
              </a:lnSpc>
              <a:spcBef>
                <a:spcPts val="0"/>
              </a:spcBef>
              <a:buNone/>
            </a:pPr>
            <a:r>
              <a:rPr lang="zh-CN" altLang="en-US" sz="2400" dirty="0">
                <a:solidFill>
                  <a:srgbClr val="FF0000"/>
                </a:solidFill>
                <a:sym typeface="+mn-ea"/>
              </a:rPr>
              <a:t>思考</a:t>
            </a:r>
            <a:r>
              <a:rPr lang="en-US" altLang="zh-CN" sz="2400" dirty="0">
                <a:solidFill>
                  <a:srgbClr val="FF0000"/>
                </a:solidFill>
                <a:sym typeface="+mn-ea"/>
              </a:rPr>
              <a:t>1-2</a:t>
            </a:r>
            <a:r>
              <a:rPr lang="zh-CN" altLang="en-US" sz="2400" dirty="0">
                <a:solidFill>
                  <a:srgbClr val="FF0000"/>
                </a:solidFill>
                <a:sym typeface="+mn-ea"/>
              </a:rPr>
              <a:t>：数字化为什么是复制呢？</a:t>
            </a:r>
            <a:endParaRPr lang="zh-CN" altLang="en-US" sz="2400" dirty="0">
              <a:solidFill>
                <a:srgbClr val="FF0000"/>
              </a:solidFill>
            </a:endParaRPr>
          </a:p>
          <a:p>
            <a:pPr>
              <a:lnSpc>
                <a:spcPct val="160000"/>
              </a:lnSpc>
              <a:spcBef>
                <a:spcPts val="0"/>
              </a:spcBef>
            </a:pPr>
            <a:r>
              <a:rPr lang="zh-CN" altLang="en-US" sz="2000" dirty="0">
                <a:latin typeface="华文楷体" panose="02010600040101010101" pitchFamily="2" charset="-122"/>
                <a:ea typeface="华文楷体" panose="02010600040101010101" pitchFamily="2" charset="-122"/>
                <a:sym typeface="+mn-ea"/>
              </a:rPr>
              <a:t>数字化：将受著作权法保护的作品以数字代码形式固定的行为</a:t>
            </a:r>
            <a:endParaRPr lang="zh-CN" altLang="en-US" sz="2000" dirty="0">
              <a:latin typeface="华文楷体" panose="02010600040101010101" pitchFamily="2" charset="-122"/>
              <a:ea typeface="华文楷体" panose="02010600040101010101" pitchFamily="2" charset="-122"/>
              <a:sym typeface="+mn-ea"/>
            </a:endParaRPr>
          </a:p>
        </p:txBody>
      </p:sp>
      <p:sp>
        <p:nvSpPr>
          <p:cNvPr id="9" name="圆柱形 8"/>
          <p:cNvSpPr/>
          <p:nvPr/>
        </p:nvSpPr>
        <p:spPr>
          <a:xfrm>
            <a:off x="1629206" y="4207322"/>
            <a:ext cx="1548848" cy="463633"/>
          </a:xfrm>
          <a:prstGeom prst="can">
            <a:avLst>
              <a:gd name="adj" fmla="val 25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tileRect/>
          </a:gradFill>
          <a:ln w="9525">
            <a:noFill/>
          </a:ln>
        </p:spPr>
        <p: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9pPr>
          </a:lstStyle>
          <a:p>
            <a:endParaRPr lang="zh-CN" altLang="en-US"/>
          </a:p>
        </p:txBody>
      </p:sp>
      <p:sp>
        <p:nvSpPr>
          <p:cNvPr id="10" name="圆柱形 9"/>
          <p:cNvSpPr/>
          <p:nvPr/>
        </p:nvSpPr>
        <p:spPr>
          <a:xfrm>
            <a:off x="1629206" y="3700641"/>
            <a:ext cx="1548848" cy="463633"/>
          </a:xfrm>
          <a:prstGeom prst="can">
            <a:avLst>
              <a:gd name="adj" fmla="val 25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tileRect/>
          </a:gradFill>
          <a:ln w="9525">
            <a:noFill/>
          </a:ln>
        </p:spPr>
        <p: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9pPr>
          </a:lstStyle>
          <a:p>
            <a:endParaRPr lang="zh-CN" altLang="en-US"/>
          </a:p>
        </p:txBody>
      </p:sp>
      <p:sp>
        <p:nvSpPr>
          <p:cNvPr id="11" name="圆柱形 10"/>
          <p:cNvSpPr/>
          <p:nvPr/>
        </p:nvSpPr>
        <p:spPr>
          <a:xfrm>
            <a:off x="1629206" y="3193960"/>
            <a:ext cx="1548848" cy="463633"/>
          </a:xfrm>
          <a:prstGeom prst="can">
            <a:avLst>
              <a:gd name="adj" fmla="val 25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tileRect/>
          </a:gradFill>
          <a:ln w="9525">
            <a:noFill/>
          </a:ln>
        </p:spPr>
        <p:txBody>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9pPr>
          </a:lstStyle>
          <a:p>
            <a:endParaRPr lang="zh-CN" altLang="en-US"/>
          </a:p>
        </p:txBody>
      </p:sp>
      <p:sp>
        <p:nvSpPr>
          <p:cNvPr id="12" name="文本框 73734"/>
          <p:cNvSpPr txBox="1"/>
          <p:nvPr/>
        </p:nvSpPr>
        <p:spPr>
          <a:xfrm>
            <a:off x="1748885" y="3297187"/>
            <a:ext cx="1338828" cy="369332"/>
          </a:xfrm>
          <a:prstGeom prst="rect">
            <a:avLst/>
          </a:prstGeom>
          <a:noFill/>
          <a:ln w="9525">
            <a:noFill/>
          </a:ln>
        </p:spPr>
        <p:txBody>
          <a:bodyPr wrap="none" anchor="t">
            <a:spAutoFit/>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9pPr>
          </a:lstStyle>
          <a:p>
            <a:pPr algn="ctr" eaLnBrk="0" hangingPunct="0"/>
            <a:r>
              <a:rPr lang="zh-CN" altLang="en-US" b="1" dirty="0">
                <a:solidFill>
                  <a:schemeClr val="bg1"/>
                </a:solidFill>
              </a:rPr>
              <a:t>图片、美术</a:t>
            </a:r>
            <a:endParaRPr lang="en-US" altLang="zh-CN" b="1" dirty="0">
              <a:solidFill>
                <a:schemeClr val="bg1"/>
              </a:solidFill>
            </a:endParaRPr>
          </a:p>
        </p:txBody>
      </p:sp>
      <p:sp>
        <p:nvSpPr>
          <p:cNvPr id="13" name="文本框 73735"/>
          <p:cNvSpPr txBox="1"/>
          <p:nvPr/>
        </p:nvSpPr>
        <p:spPr>
          <a:xfrm>
            <a:off x="2095134" y="3803868"/>
            <a:ext cx="646331" cy="369332"/>
          </a:xfrm>
          <a:prstGeom prst="rect">
            <a:avLst/>
          </a:prstGeom>
          <a:noFill/>
          <a:ln w="9525">
            <a:noFill/>
          </a:ln>
        </p:spPr>
        <p:txBody>
          <a:bodyPr wrap="none" anchor="t">
            <a:spAutoFit/>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9pPr>
          </a:lstStyle>
          <a:p>
            <a:pPr algn="ctr" eaLnBrk="0" hangingPunct="0"/>
            <a:r>
              <a:rPr lang="zh-CN" altLang="en-US" b="1" dirty="0">
                <a:solidFill>
                  <a:schemeClr val="bg1"/>
                </a:solidFill>
              </a:rPr>
              <a:t>视频</a:t>
            </a:r>
            <a:endParaRPr lang="en-US" altLang="zh-CN" b="1" dirty="0">
              <a:solidFill>
                <a:schemeClr val="bg1"/>
              </a:solidFill>
            </a:endParaRPr>
          </a:p>
        </p:txBody>
      </p:sp>
      <p:sp>
        <p:nvSpPr>
          <p:cNvPr id="14" name="文本框 73736"/>
          <p:cNvSpPr txBox="1"/>
          <p:nvPr/>
        </p:nvSpPr>
        <p:spPr>
          <a:xfrm>
            <a:off x="2095132" y="4310549"/>
            <a:ext cx="646331" cy="369332"/>
          </a:xfrm>
          <a:prstGeom prst="rect">
            <a:avLst/>
          </a:prstGeom>
          <a:noFill/>
          <a:ln w="9525">
            <a:noFill/>
          </a:ln>
        </p:spPr>
        <p:txBody>
          <a:bodyPr wrap="none" anchor="t">
            <a:spAutoFit/>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9pPr>
          </a:lstStyle>
          <a:p>
            <a:pPr algn="ctr" eaLnBrk="0" hangingPunct="0"/>
            <a:r>
              <a:rPr lang="zh-CN" altLang="en-US" b="1" dirty="0">
                <a:solidFill>
                  <a:schemeClr val="bg1"/>
                </a:solidFill>
              </a:rPr>
              <a:t>文字</a:t>
            </a:r>
            <a:endParaRPr lang="en-US" altLang="zh-CN" b="1" dirty="0">
              <a:solidFill>
                <a:schemeClr val="bg1"/>
              </a:solidFill>
            </a:endParaRPr>
          </a:p>
        </p:txBody>
      </p:sp>
      <p:sp>
        <p:nvSpPr>
          <p:cNvPr id="15" name="圆角矩形 73740"/>
          <p:cNvSpPr/>
          <p:nvPr/>
        </p:nvSpPr>
        <p:spPr>
          <a:xfrm>
            <a:off x="6445895" y="3973830"/>
            <a:ext cx="899785" cy="697125"/>
          </a:xfrm>
          <a:prstGeom prst="roundRect">
            <a:avLst>
              <a:gd name="adj" fmla="val 16667"/>
            </a:avLst>
          </a:prstGeom>
          <a:noFill/>
          <a:ln w="38100" cap="flat" cmpd="sng">
            <a:solidFill>
              <a:schemeClr val="tx1"/>
            </a:solidFill>
            <a:prstDash val="solid"/>
            <a:headEnd type="none" w="med" len="med"/>
            <a:tailEnd type="none" w="med" len="med"/>
          </a:ln>
        </p:spPr>
        <p:txBody>
          <a:bodyPr wrap="none" anchor="ct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9pPr>
          </a:lstStyle>
          <a:p>
            <a:pPr algn="ctr" eaLnBrk="0" hangingPunct="0"/>
            <a:endParaRPr>
              <a:latin typeface="Verdana" panose="020B0804030504040204" pitchFamily="34" charset="0"/>
            </a:endParaRPr>
          </a:p>
        </p:txBody>
      </p:sp>
      <p:sp>
        <p:nvSpPr>
          <p:cNvPr id="25" name="文本框 73741"/>
          <p:cNvSpPr txBox="1"/>
          <p:nvPr/>
        </p:nvSpPr>
        <p:spPr>
          <a:xfrm>
            <a:off x="6445895" y="4125883"/>
            <a:ext cx="899785" cy="369332"/>
          </a:xfrm>
          <a:prstGeom prst="rect">
            <a:avLst/>
          </a:prstGeom>
          <a:noFill/>
          <a:ln w="9525">
            <a:noFill/>
          </a:ln>
        </p:spPr>
        <p:txBody>
          <a:bodyPr wrap="square">
            <a:spAutoFit/>
          </a:bodyPr>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mn-ea"/>
                <a:cs typeface="+mn-cs"/>
              </a:defRPr>
            </a:lvl9pPr>
          </a:lstStyle>
          <a:p>
            <a:pPr algn="ctr" eaLnBrk="0" hangingPunct="0"/>
            <a:r>
              <a:rPr lang="zh-CN" altLang="en-US" b="1" dirty="0">
                <a:solidFill>
                  <a:srgbClr val="001D3A"/>
                </a:solidFill>
                <a:latin typeface="Verdana" panose="020B0804030504040204" pitchFamily="34" charset="0"/>
              </a:rPr>
              <a:t>数据库</a:t>
            </a:r>
            <a:endParaRPr lang="en-US" altLang="zh-CN" sz="1400" dirty="0">
              <a:solidFill>
                <a:srgbClr val="001D3A"/>
              </a:solidFill>
              <a:latin typeface="Verdana" panose="020B0804030504040204" pitchFamily="34" charset="0"/>
            </a:endParaRPr>
          </a:p>
        </p:txBody>
      </p:sp>
      <p:pic>
        <p:nvPicPr>
          <p:cNvPr id="26" name="图片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4830" y="3090790"/>
            <a:ext cx="2809875" cy="2000250"/>
          </a:xfrm>
          <a:prstGeom prst="rect">
            <a:avLst/>
          </a:prstGeom>
        </p:spPr>
      </p:pic>
      <p:sp>
        <p:nvSpPr>
          <p:cNvPr id="27" name="右大括号 26"/>
          <p:cNvSpPr/>
          <p:nvPr/>
        </p:nvSpPr>
        <p:spPr>
          <a:xfrm>
            <a:off x="3301999" y="3307347"/>
            <a:ext cx="251641" cy="666483"/>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9" name="直接连接符 28"/>
          <p:cNvCxnSpPr/>
          <p:nvPr/>
        </p:nvCxnSpPr>
        <p:spPr>
          <a:xfrm>
            <a:off x="3594830" y="4050275"/>
            <a:ext cx="0" cy="388864"/>
          </a:xfrm>
          <a:prstGeom prst="line">
            <a:avLst/>
          </a:prstGeom>
          <a:ln w="19050"/>
        </p:spPr>
        <p:style>
          <a:lnRef idx="1">
            <a:schemeClr val="dk1"/>
          </a:lnRef>
          <a:fillRef idx="0">
            <a:schemeClr val="dk1"/>
          </a:fillRef>
          <a:effectRef idx="0">
            <a:schemeClr val="dk1"/>
          </a:effectRef>
          <a:fontRef idx="minor">
            <a:schemeClr val="tx1"/>
          </a:fontRef>
        </p:style>
      </p:cxnSp>
      <p:cxnSp>
        <p:nvCxnSpPr>
          <p:cNvPr id="31" name="直接连接符 30"/>
          <p:cNvCxnSpPr>
            <a:stCxn id="9" idx="4"/>
          </p:cNvCxnSpPr>
          <p:nvPr/>
        </p:nvCxnSpPr>
        <p:spPr>
          <a:xfrm>
            <a:off x="3187579" y="4439139"/>
            <a:ext cx="416776" cy="0"/>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type="body" idx="1"/>
          </p:nvPr>
        </p:nvSpPr>
        <p:spPr>
          <a:xfrm>
            <a:off x="457200" y="1068705"/>
            <a:ext cx="8229600" cy="925830"/>
          </a:xfrm>
        </p:spPr>
        <p:txBody>
          <a:bodyPr>
            <a:normAutofit/>
          </a:bodyPr>
          <a:lstStyle/>
          <a:p>
            <a:pPr marL="0" indent="0">
              <a:lnSpc>
                <a:spcPct val="160000"/>
              </a:lnSpc>
              <a:spcBef>
                <a:spcPts val="0"/>
              </a:spcBef>
              <a:buNone/>
            </a:pPr>
            <a:r>
              <a:rPr lang="zh-CN" altLang="en-US" sz="2400" dirty="0">
                <a:solidFill>
                  <a:srgbClr val="FF0000"/>
                </a:solidFill>
              </a:rPr>
              <a:t>思考</a:t>
            </a:r>
            <a:r>
              <a:rPr lang="en-US" altLang="zh-CN" sz="2400" dirty="0">
                <a:solidFill>
                  <a:srgbClr val="FF0000"/>
                </a:solidFill>
              </a:rPr>
              <a:t>1-3</a:t>
            </a:r>
            <a:r>
              <a:rPr lang="zh-CN" altLang="en-US" sz="2400" dirty="0">
                <a:solidFill>
                  <a:srgbClr val="FF0000"/>
                </a:solidFill>
              </a:rPr>
              <a:t>：从平面到立体的复制是著作权法上的复制吗？</a:t>
            </a:r>
            <a:endParaRPr lang="zh-CN" altLang="en-US" sz="2400" u="sng" dirty="0"/>
          </a:p>
        </p:txBody>
      </p:sp>
      <p:pic>
        <p:nvPicPr>
          <p:cNvPr id="4" name="图片 3"/>
          <p:cNvPicPr>
            <a:picLocks noChangeAspect="1"/>
          </p:cNvPicPr>
          <p:nvPr/>
        </p:nvPicPr>
        <p:blipFill>
          <a:blip r:embed="rId1"/>
          <a:stretch>
            <a:fillRect/>
          </a:stretch>
        </p:blipFill>
        <p:spPr>
          <a:xfrm>
            <a:off x="1" y="0"/>
            <a:ext cx="9144000" cy="1103630"/>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 y="-1270"/>
            <a:ext cx="3293269" cy="1100138"/>
          </a:xfrm>
          <a:prstGeom prst="rect">
            <a:avLst/>
          </a:prstGeom>
        </p:spPr>
      </p:pic>
      <p:pic>
        <p:nvPicPr>
          <p:cNvPr id="6" name="图片 5"/>
          <p:cNvPicPr>
            <a:picLocks noChangeAspect="1"/>
          </p:cNvPicPr>
          <p:nvPr/>
        </p:nvPicPr>
        <p:blipFill>
          <a:blip r:embed="rId3"/>
          <a:stretch>
            <a:fillRect/>
          </a:stretch>
        </p:blipFill>
        <p:spPr>
          <a:xfrm>
            <a:off x="634748" y="2127642"/>
            <a:ext cx="1440977" cy="1440977"/>
          </a:xfrm>
          <a:prstGeom prst="rect">
            <a:avLst/>
          </a:prstGeom>
        </p:spPr>
      </p:pic>
      <p:pic>
        <p:nvPicPr>
          <p:cNvPr id="8" name="图片 7"/>
          <p:cNvPicPr>
            <a:picLocks noChangeAspect="1"/>
          </p:cNvPicPr>
          <p:nvPr/>
        </p:nvPicPr>
        <p:blipFill>
          <a:blip r:embed="rId4"/>
          <a:stretch>
            <a:fillRect/>
          </a:stretch>
        </p:blipFill>
        <p:spPr>
          <a:xfrm>
            <a:off x="2158168" y="1743743"/>
            <a:ext cx="1519377" cy="1519377"/>
          </a:xfrm>
          <a:prstGeom prst="rect">
            <a:avLst/>
          </a:prstGeom>
        </p:spPr>
      </p:pic>
      <p:sp>
        <p:nvSpPr>
          <p:cNvPr id="12" name="Freeform 9"/>
          <p:cNvSpPr/>
          <p:nvPr/>
        </p:nvSpPr>
        <p:spPr bwMode="gray">
          <a:xfrm rot="16928819" flipH="1">
            <a:off x="2028814" y="3003719"/>
            <a:ext cx="559995" cy="986992"/>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s>
              <a:gs pos="100000">
                <a:schemeClr val="hlink">
                  <a:gamma/>
                  <a:tint val="31765"/>
                  <a:invGamma/>
                </a:schemeClr>
              </a:gs>
            </a:gsLst>
            <a:lin ang="0" scaled="1"/>
          </a:gradFill>
          <a:ln>
            <a:noFill/>
          </a:ln>
          <a:extLst>
            <a:ext uri="{91240B29-F687-4F45-9708-019B960494DF}">
              <a14:hiddenLine xmlns:a14="http://schemas.microsoft.com/office/drawing/2010/main" w="0">
                <a:solidFill>
                  <a:srgbClr val="00A06C"/>
                </a:solidFill>
                <a:prstDash val="solid"/>
                <a:rou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 name="矩形​​ 27"/>
          <p:cNvSpPr>
            <a:spLocks noChangeArrowheads="1"/>
          </p:cNvSpPr>
          <p:nvPr/>
        </p:nvSpPr>
        <p:spPr bwMode="auto">
          <a:xfrm>
            <a:off x="4022725" y="2127885"/>
            <a:ext cx="4570730" cy="4292600"/>
          </a:xfrm>
          <a:prstGeom prst="rect">
            <a:avLst/>
          </a:prstGeom>
          <a:solidFill>
            <a:srgbClr val="F2F2F2"/>
          </a:solidFill>
          <a:ln w="12700" cap="flat" cmpd="sng">
            <a:solidFill>
              <a:srgbClr val="BFBFBF"/>
            </a:solidFill>
            <a:prstDash val="dash"/>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342900" indent="-342900" fontAlgn="auto">
              <a:lnSpc>
                <a:spcPct val="150000"/>
              </a:lnSpc>
              <a:buFont typeface="Wingdings" panose="05000000000000000000" charset="0"/>
              <a:buChar char="Ø"/>
            </a:pPr>
            <a:r>
              <a:rPr lang="zh-CN" altLang="zh-CN" sz="2000" b="1" dirty="0">
                <a:latin typeface="华文楷体" panose="02010600040101010101" pitchFamily="2" charset="-122"/>
                <a:ea typeface="华文楷体" panose="02010600040101010101" pitchFamily="2" charset="-122"/>
              </a:rPr>
              <a:t>1、</a:t>
            </a:r>
            <a:r>
              <a:rPr lang="zh-CN" altLang="en-US" sz="2000" b="1" dirty="0">
                <a:latin typeface="华文楷体" panose="02010600040101010101" pitchFamily="2" charset="-122"/>
                <a:ea typeface="华文楷体" panose="02010600040101010101" pitchFamily="2" charset="-122"/>
              </a:rPr>
              <a:t>构成复制（实践做法）</a:t>
            </a:r>
            <a:endParaRPr lang="zh-CN" altLang="en-US" sz="2000" b="1" dirty="0">
              <a:latin typeface="华文楷体" panose="02010600040101010101" pitchFamily="2" charset="-122"/>
              <a:ea typeface="华文楷体" panose="02010600040101010101" pitchFamily="2" charset="-122"/>
            </a:endParaRPr>
          </a:p>
          <a:p>
            <a:pPr marL="702310" indent="-342900" fontAlgn="auto">
              <a:lnSpc>
                <a:spcPct val="150000"/>
              </a:lnSpc>
              <a:buFont typeface="Wingdings" panose="05000000000000000000" charset="0"/>
              <a:buChar char="p"/>
            </a:pPr>
            <a:r>
              <a:rPr lang="zh-CN" altLang="en-US" sz="2000" dirty="0">
                <a:latin typeface="华文楷体" panose="02010600040101010101" pitchFamily="2" charset="-122"/>
                <a:ea typeface="华文楷体" panose="02010600040101010101" pitchFamily="2" charset="-122"/>
              </a:rPr>
              <a:t>伯尔尼公约</a:t>
            </a:r>
            <a:r>
              <a:rPr lang="zh-CN" altLang="en-US" sz="2000" dirty="0">
                <a:latin typeface="华文楷体" panose="02010600040101010101" pitchFamily="2" charset="-122"/>
                <a:ea typeface="华文楷体" panose="02010600040101010101" pitchFamily="2" charset="-122"/>
                <a:sym typeface="+mn-ea"/>
              </a:rPr>
              <a:t>规定</a:t>
            </a:r>
            <a:r>
              <a:rPr lang="zh-CN" altLang="en-US" sz="2000" dirty="0">
                <a:latin typeface="华文楷体" panose="02010600040101010101" pitchFamily="2" charset="-122"/>
                <a:ea typeface="华文楷体" panose="02010600040101010101" pitchFamily="2" charset="-122"/>
              </a:rPr>
              <a:t>复制权是“以任何方式和采取任何形式复制”</a:t>
            </a:r>
            <a:endParaRPr lang="zh-CN" altLang="en-US" sz="2000" dirty="0">
              <a:latin typeface="华文楷体" panose="02010600040101010101" pitchFamily="2" charset="-122"/>
              <a:ea typeface="华文楷体" panose="02010600040101010101" pitchFamily="2" charset="-122"/>
            </a:endParaRPr>
          </a:p>
          <a:p>
            <a:pPr marL="702310" indent="-342900" fontAlgn="auto">
              <a:lnSpc>
                <a:spcPct val="150000"/>
              </a:lnSpc>
              <a:buFont typeface="Wingdings" panose="05000000000000000000" charset="0"/>
              <a:buChar char="p"/>
            </a:pPr>
            <a:r>
              <a:rPr lang="zh-CN" altLang="en-US" sz="2000" dirty="0">
                <a:latin typeface="华文楷体" panose="02010600040101010101" pitchFamily="2" charset="-122"/>
                <a:ea typeface="华文楷体" panose="02010600040101010101" pitchFamily="2" charset="-122"/>
              </a:rPr>
              <a:t>有利于加大建筑设计图、美术作品的保护力度</a:t>
            </a:r>
            <a:endParaRPr lang="zh-CN" altLang="en-US" sz="2000" dirty="0">
              <a:latin typeface="华文楷体" panose="02010600040101010101" pitchFamily="2" charset="-122"/>
              <a:ea typeface="华文楷体" panose="02010600040101010101" pitchFamily="2" charset="-122"/>
            </a:endParaRPr>
          </a:p>
          <a:p>
            <a:pPr marL="702310" indent="-342900" fontAlgn="auto">
              <a:lnSpc>
                <a:spcPct val="150000"/>
              </a:lnSpc>
              <a:buFont typeface="Wingdings" panose="05000000000000000000" charset="0"/>
              <a:buChar char="p"/>
            </a:pPr>
            <a:r>
              <a:rPr lang="zh-CN" altLang="en-US" sz="2000" dirty="0">
                <a:latin typeface="华文楷体" panose="02010600040101010101" pitchFamily="2" charset="-122"/>
                <a:ea typeface="华文楷体" panose="02010600040101010101" pitchFamily="2" charset="-122"/>
              </a:rPr>
              <a:t>基本再现了原作品的表达就构成了复制。</a:t>
            </a:r>
            <a:endParaRPr lang="zh-CN" altLang="en-US" sz="2000" dirty="0">
              <a:latin typeface="华文楷体" panose="02010600040101010101" pitchFamily="2" charset="-122"/>
              <a:ea typeface="华文楷体" panose="02010600040101010101" pitchFamily="2" charset="-122"/>
            </a:endParaRPr>
          </a:p>
          <a:p>
            <a:pPr marL="342900" indent="-342900" fontAlgn="auto">
              <a:lnSpc>
                <a:spcPct val="150000"/>
              </a:lnSpc>
              <a:buFont typeface="Wingdings" panose="05000000000000000000" charset="0"/>
              <a:buChar char="Ø"/>
            </a:pPr>
            <a:r>
              <a:rPr lang="zh-CN" altLang="en-US" sz="2000" b="1" dirty="0">
                <a:latin typeface="华文楷体" panose="02010600040101010101" pitchFamily="2" charset="-122"/>
                <a:ea typeface="华文楷体" panose="02010600040101010101" pitchFamily="2" charset="-122"/>
              </a:rPr>
              <a:t>2、不构成复制（立法观点）</a:t>
            </a:r>
            <a:endParaRPr lang="zh-CN" altLang="en-US" sz="2000" b="1" dirty="0">
              <a:latin typeface="华文楷体" panose="02010600040101010101" pitchFamily="2" charset="-122"/>
              <a:ea typeface="华文楷体" panose="02010600040101010101" pitchFamily="2" charset="-122"/>
            </a:endParaRPr>
          </a:p>
          <a:p>
            <a:pPr marL="702310" indent="-342900" fontAlgn="auto">
              <a:lnSpc>
                <a:spcPct val="150000"/>
              </a:lnSpc>
              <a:buFont typeface="Wingdings" panose="05000000000000000000" charset="0"/>
              <a:buChar char="p"/>
            </a:pPr>
            <a:r>
              <a:rPr lang="zh-CN" altLang="en-US" sz="2000" dirty="0">
                <a:latin typeface="华文楷体" panose="02010600040101010101" pitchFamily="2" charset="-122"/>
                <a:ea typeface="华文楷体" panose="02010600040101010101" pitchFamily="2" charset="-122"/>
              </a:rPr>
              <a:t>著作权法的复制是狭义复制，不包括从平面到立体的复制</a:t>
            </a:r>
            <a:endParaRPr lang="zh-CN" altLang="en-US" sz="2000" dirty="0">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5"/>
          <a:stretch>
            <a:fillRect/>
          </a:stretch>
        </p:blipFill>
        <p:spPr>
          <a:xfrm>
            <a:off x="635000" y="4313555"/>
            <a:ext cx="2919095" cy="2106930"/>
          </a:xfrm>
          <a:prstGeom prst="rect">
            <a:avLst/>
          </a:prstGeom>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type="body" idx="1"/>
          </p:nvPr>
        </p:nvSpPr>
        <p:spPr>
          <a:xfrm>
            <a:off x="457200" y="1068705"/>
            <a:ext cx="8229600" cy="925830"/>
          </a:xfrm>
        </p:spPr>
        <p:txBody>
          <a:bodyPr>
            <a:normAutofit/>
          </a:bodyPr>
          <a:lstStyle/>
          <a:p>
            <a:pPr marL="0" indent="0">
              <a:lnSpc>
                <a:spcPct val="160000"/>
              </a:lnSpc>
              <a:spcBef>
                <a:spcPts val="0"/>
              </a:spcBef>
              <a:buNone/>
            </a:pPr>
            <a:r>
              <a:rPr lang="zh-CN" altLang="en-US" sz="2400" dirty="0">
                <a:solidFill>
                  <a:srgbClr val="FF0000"/>
                </a:solidFill>
              </a:rPr>
              <a:t>思考</a:t>
            </a:r>
            <a:r>
              <a:rPr lang="en-US" altLang="zh-CN" sz="2400" dirty="0">
                <a:solidFill>
                  <a:srgbClr val="FF0000"/>
                </a:solidFill>
              </a:rPr>
              <a:t>1-4</a:t>
            </a:r>
            <a:r>
              <a:rPr lang="zh-CN" altLang="en-US" sz="2400" dirty="0">
                <a:solidFill>
                  <a:srgbClr val="FF0000"/>
                </a:solidFill>
              </a:rPr>
              <a:t>：从立体到平面的复制是著作权法上的复制吗？</a:t>
            </a:r>
            <a:endParaRPr lang="zh-CN" altLang="en-US" sz="2400" u="sng" dirty="0"/>
          </a:p>
        </p:txBody>
      </p:sp>
      <p:pic>
        <p:nvPicPr>
          <p:cNvPr id="4" name="图片 3"/>
          <p:cNvPicPr>
            <a:picLocks noChangeAspect="1"/>
          </p:cNvPicPr>
          <p:nvPr/>
        </p:nvPicPr>
        <p:blipFill>
          <a:blip r:embed="rId1"/>
          <a:stretch>
            <a:fillRect/>
          </a:stretch>
        </p:blipFill>
        <p:spPr>
          <a:xfrm>
            <a:off x="1" y="0"/>
            <a:ext cx="9144000" cy="1103630"/>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 y="-1270"/>
            <a:ext cx="3293269" cy="1100138"/>
          </a:xfrm>
          <a:prstGeom prst="rect">
            <a:avLst/>
          </a:prstGeom>
        </p:spPr>
      </p:pic>
      <p:sp>
        <p:nvSpPr>
          <p:cNvPr id="13" name="矩形​​ 27"/>
          <p:cNvSpPr>
            <a:spLocks noChangeArrowheads="1"/>
          </p:cNvSpPr>
          <p:nvPr/>
        </p:nvSpPr>
        <p:spPr bwMode="auto">
          <a:xfrm>
            <a:off x="4239260" y="2158365"/>
            <a:ext cx="4448175" cy="4094480"/>
          </a:xfrm>
          <a:prstGeom prst="rect">
            <a:avLst/>
          </a:prstGeom>
          <a:solidFill>
            <a:srgbClr val="F2F2F2"/>
          </a:solidFill>
          <a:ln w="12700" cap="flat" cmpd="sng">
            <a:solidFill>
              <a:srgbClr val="BFBFBF"/>
            </a:solidFill>
            <a:prstDash val="dash"/>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nSpc>
                <a:spcPct val="150000"/>
              </a:lnSpc>
            </a:pPr>
            <a:r>
              <a:rPr lang="zh-CN" altLang="en-US" sz="2000" b="1" dirty="0">
                <a:latin typeface="华文楷体" panose="02010600040101010101" pitchFamily="2" charset="-122"/>
                <a:ea typeface="华文楷体" panose="02010600040101010101" pitchFamily="2" charset="-122"/>
              </a:rPr>
              <a:t>法院观点：《东》剧剧组借用《支柱》作品的行为未取得作品作者的许可，将该作品作为剧中演绎男、女主角爱情故事的道具多次使用，并将该作品播放，且未署作者姓名，该行为已构成对于耀中对作品所享有的署名权、使用权和获酬权的侵害</a:t>
            </a:r>
            <a:endParaRPr lang="zh-CN" altLang="en-US" sz="1600" dirty="0"/>
          </a:p>
        </p:txBody>
      </p:sp>
      <p:pic>
        <p:nvPicPr>
          <p:cNvPr id="2" name="图片 1" descr="12f609e62cd948d197ec522551c89042[1]"/>
          <p:cNvPicPr>
            <a:picLocks noChangeAspect="1"/>
          </p:cNvPicPr>
          <p:nvPr/>
        </p:nvPicPr>
        <p:blipFill>
          <a:blip r:embed="rId3"/>
          <a:stretch>
            <a:fillRect/>
          </a:stretch>
        </p:blipFill>
        <p:spPr>
          <a:xfrm>
            <a:off x="582295" y="1994535"/>
            <a:ext cx="3251200" cy="4335780"/>
          </a:xfrm>
          <a:prstGeom prst="rect">
            <a:avLst/>
          </a:prstGeom>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 y="0"/>
            <a:ext cx="9144000" cy="1103630"/>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 y="-1270"/>
            <a:ext cx="3293269" cy="1100138"/>
          </a:xfrm>
          <a:prstGeom prst="rect">
            <a:avLst/>
          </a:prstGeom>
        </p:spPr>
      </p:pic>
      <p:sp>
        <p:nvSpPr>
          <p:cNvPr id="13" name="矩形​​ 27"/>
          <p:cNvSpPr>
            <a:spLocks noChangeArrowheads="1"/>
          </p:cNvSpPr>
          <p:nvPr/>
        </p:nvSpPr>
        <p:spPr bwMode="auto">
          <a:xfrm>
            <a:off x="5377815" y="1431925"/>
            <a:ext cx="3195955" cy="4453890"/>
          </a:xfrm>
          <a:prstGeom prst="rect">
            <a:avLst/>
          </a:prstGeom>
          <a:solidFill>
            <a:srgbClr val="F2F2F2"/>
          </a:solidFill>
          <a:ln w="12700" cap="flat" cmpd="sng">
            <a:solidFill>
              <a:srgbClr val="BFBFBF"/>
            </a:solidFill>
            <a:prstDash val="dash"/>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nSpc>
                <a:spcPct val="150000"/>
              </a:lnSpc>
            </a:pPr>
            <a:r>
              <a:rPr lang="zh-CN" altLang="en-US" sz="2000" b="1" dirty="0">
                <a:latin typeface="华文楷体" panose="02010600040101010101" pitchFamily="2" charset="-122"/>
                <a:ea typeface="华文楷体" panose="02010600040101010101" pitchFamily="2" charset="-122"/>
              </a:rPr>
              <a:t>法院观点：除另有规定外，未经许可对立体美术作品以平面形式加以利用，使用在网站与产品宣传册中，构成对该作品的复制权的侵犯。</a:t>
            </a:r>
            <a:endParaRPr lang="en-US" altLang="zh-CN" sz="2000" b="1" dirty="0">
              <a:latin typeface="华文楷体" panose="02010600040101010101" pitchFamily="2" charset="-122"/>
              <a:ea typeface="华文楷体" panose="02010600040101010101" pitchFamily="2" charset="-122"/>
            </a:endParaRPr>
          </a:p>
          <a:p>
            <a:pPr>
              <a:lnSpc>
                <a:spcPct val="150000"/>
              </a:lnSpc>
            </a:pPr>
            <a:r>
              <a:rPr lang="zh-CN" altLang="en-US" sz="1600" dirty="0"/>
              <a:t>北京市第二中级人民法院（</a:t>
            </a:r>
            <a:r>
              <a:rPr lang="en-US" altLang="zh-CN" sz="1600" dirty="0"/>
              <a:t>2002</a:t>
            </a:r>
            <a:r>
              <a:rPr lang="zh-CN" altLang="en-US" sz="1600" dirty="0"/>
              <a:t>）二中民初字第</a:t>
            </a:r>
            <a:r>
              <a:rPr lang="en-US" altLang="zh-CN" sz="1600" dirty="0"/>
              <a:t>8042</a:t>
            </a:r>
            <a:r>
              <a:rPr lang="zh-CN" altLang="en-US" sz="1600" dirty="0"/>
              <a:t>号民事判决书</a:t>
            </a:r>
            <a:endParaRPr lang="zh-CN" altLang="en-US" sz="1600" dirty="0"/>
          </a:p>
        </p:txBody>
      </p:sp>
      <p:pic>
        <p:nvPicPr>
          <p:cNvPr id="2" name="图片 2" descr="图片1"/>
          <p:cNvPicPr>
            <a:picLocks noChangeAspect="1"/>
          </p:cNvPicPr>
          <p:nvPr/>
        </p:nvPicPr>
        <p:blipFill>
          <a:blip r:embed="rId3"/>
          <a:stretch>
            <a:fillRect/>
          </a:stretch>
        </p:blipFill>
        <p:spPr>
          <a:xfrm>
            <a:off x="626745" y="1198880"/>
            <a:ext cx="3686175" cy="4358640"/>
          </a:xfrm>
          <a:prstGeom prst="rect">
            <a:avLst/>
          </a:prstGeom>
        </p:spPr>
      </p:pic>
      <p:sp>
        <p:nvSpPr>
          <p:cNvPr id="6" name="矩形​​ 27"/>
          <p:cNvSpPr>
            <a:spLocks noChangeArrowheads="1"/>
          </p:cNvSpPr>
          <p:nvPr/>
        </p:nvSpPr>
        <p:spPr bwMode="auto">
          <a:xfrm>
            <a:off x="375920" y="5494655"/>
            <a:ext cx="4542155" cy="1200150"/>
          </a:xfrm>
          <a:prstGeom prst="rect">
            <a:avLst/>
          </a:prstGeom>
          <a:solidFill>
            <a:srgbClr val="F2F2F2"/>
          </a:solidFill>
          <a:ln w="12700" cap="flat" cmpd="sng">
            <a:solidFill>
              <a:srgbClr val="BFBFBF"/>
            </a:solidFill>
            <a:prstDash val="dash"/>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p>
            <a:pPr algn="ctr">
              <a:lnSpc>
                <a:spcPct val="150000"/>
              </a:lnSpc>
            </a:pPr>
            <a:r>
              <a:rPr lang="zh-CN" altLang="en-US" sz="2000" b="1" dirty="0">
                <a:latin typeface="华文楷体" panose="02010600040101010101" pitchFamily="2" charset="-122"/>
                <a:ea typeface="华文楷体" panose="02010600040101010101" pitchFamily="2" charset="-122"/>
              </a:rPr>
              <a:t>韵  李先飞</a:t>
            </a:r>
            <a:endParaRPr lang="zh-CN" altLang="en-US" sz="2000" b="1" dirty="0">
              <a:latin typeface="华文楷体" panose="02010600040101010101" pitchFamily="2" charset="-122"/>
              <a:ea typeface="华文楷体" panose="02010600040101010101" pitchFamily="2" charset="-122"/>
            </a:endParaRPr>
          </a:p>
          <a:p>
            <a:pPr algn="ctr">
              <a:lnSpc>
                <a:spcPct val="150000"/>
              </a:lnSpc>
            </a:pPr>
            <a:r>
              <a:rPr lang="zh-CN" altLang="en-US" sz="2000" b="1" dirty="0">
                <a:latin typeface="华文楷体" panose="02010600040101010101" pitchFamily="2" charset="-122"/>
                <a:ea typeface="华文楷体" panose="02010600040101010101" pitchFamily="2" charset="-122"/>
              </a:rPr>
              <a:t>指导教师：张昌  李德利  胥健国</a:t>
            </a:r>
            <a:endParaRPr lang="zh-CN" altLang="en-US" sz="2000" b="1" dirty="0">
              <a:latin typeface="华文楷体" panose="02010600040101010101" pitchFamily="2" charset="-122"/>
              <a:ea typeface="华文楷体" panose="02010600040101010101" pitchFamily="2" charset="-122"/>
            </a:endParaRPr>
          </a:p>
          <a:p>
            <a:pPr algn="ctr">
              <a:lnSpc>
                <a:spcPct val="150000"/>
              </a:lnSpc>
            </a:pPr>
            <a:r>
              <a:rPr lang="zh-CN" altLang="en-US" sz="2000" b="1" dirty="0">
                <a:latin typeface="华文楷体" panose="02010600040101010101" pitchFamily="2" charset="-122"/>
                <a:ea typeface="华文楷体" panose="02010600040101010101" pitchFamily="2" charset="-122"/>
              </a:rPr>
              <a:t>来源：《装饰》</a:t>
            </a:r>
            <a:r>
              <a:rPr lang="en-US" altLang="zh-CN" sz="2000" b="1" dirty="0">
                <a:latin typeface="华文楷体" panose="02010600040101010101" pitchFamily="2" charset="-122"/>
                <a:ea typeface="华文楷体" panose="02010600040101010101" pitchFamily="2" charset="-122"/>
              </a:rPr>
              <a:t>1996</a:t>
            </a:r>
            <a:r>
              <a:rPr lang="zh-CN" altLang="en-US" sz="2000" b="1" dirty="0">
                <a:latin typeface="华文楷体" panose="02010600040101010101" pitchFamily="2" charset="-122"/>
                <a:ea typeface="华文楷体" panose="02010600040101010101" pitchFamily="2" charset="-122"/>
              </a:rPr>
              <a:t>年第</a:t>
            </a:r>
            <a:r>
              <a:rPr lang="en-US" altLang="zh-CN" sz="2000" b="1" dirty="0">
                <a:latin typeface="华文楷体" panose="02010600040101010101" pitchFamily="2" charset="-122"/>
                <a:ea typeface="华文楷体" panose="02010600040101010101" pitchFamily="2" charset="-122"/>
              </a:rPr>
              <a:t>5</a:t>
            </a:r>
            <a:r>
              <a:rPr lang="zh-CN" altLang="en-US" sz="2000" b="1" dirty="0">
                <a:latin typeface="华文楷体" panose="02010600040101010101" pitchFamily="2" charset="-122"/>
                <a:ea typeface="华文楷体" panose="02010600040101010101" pitchFamily="2" charset="-122"/>
              </a:rPr>
              <a:t>期</a:t>
            </a:r>
            <a:endParaRPr lang="zh-CN" altLang="en-US" sz="2000" b="1" dirty="0">
              <a:latin typeface="华文楷体" panose="02010600040101010101" pitchFamily="2" charset="-122"/>
              <a:ea typeface="华文楷体" panose="02010600040101010101" pitchFamily="2" charset="-122"/>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6"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 y="0"/>
            <a:ext cx="9144000" cy="1103630"/>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 y="-1270"/>
            <a:ext cx="3293269" cy="1100138"/>
          </a:xfrm>
          <a:prstGeom prst="rect">
            <a:avLst/>
          </a:prstGeom>
        </p:spPr>
      </p:pic>
      <p:sp>
        <p:nvSpPr>
          <p:cNvPr id="20483" name="矩形​​ 27"/>
          <p:cNvSpPr>
            <a:spLocks noChangeArrowheads="1"/>
          </p:cNvSpPr>
          <p:nvPr/>
        </p:nvSpPr>
        <p:spPr bwMode="auto">
          <a:xfrm>
            <a:off x="520065" y="2094865"/>
            <a:ext cx="3623945" cy="2920365"/>
          </a:xfrm>
          <a:prstGeom prst="rect">
            <a:avLst/>
          </a:prstGeom>
          <a:solidFill>
            <a:srgbClr val="F2F2F2"/>
          </a:solidFill>
          <a:ln w="12700" cap="flat" cmpd="sng">
            <a:solidFill>
              <a:srgbClr val="BFBFBF"/>
            </a:solidFill>
            <a:prstDash val="dash"/>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fontAlgn="auto">
              <a:lnSpc>
                <a:spcPct val="200000"/>
              </a:lnSpc>
            </a:pPr>
            <a:r>
              <a:rPr lang="zh-CN" altLang="en-US" sz="2400" b="1" dirty="0">
                <a:latin typeface="华文楷体" panose="02010600040101010101" pitchFamily="2" charset="-122"/>
                <a:ea typeface="华文楷体" panose="02010600040101010101" pitchFamily="2" charset="-122"/>
              </a:rPr>
              <a:t>复制方式小结：</a:t>
            </a:r>
            <a:endParaRPr lang="en-US" altLang="zh-CN" sz="2400" b="1" dirty="0">
              <a:latin typeface="华文楷体" panose="02010600040101010101" pitchFamily="2" charset="-122"/>
              <a:ea typeface="华文楷体" panose="02010600040101010101" pitchFamily="2" charset="-122"/>
            </a:endParaRPr>
          </a:p>
          <a:p>
            <a:pPr marL="342900" indent="-342900" fontAlgn="auto">
              <a:lnSpc>
                <a:spcPct val="200000"/>
              </a:lnSpc>
              <a:buFont typeface="Wingdings" panose="05000000000000000000" charset="0"/>
              <a:buChar char="Ø"/>
            </a:pPr>
            <a:r>
              <a:rPr lang="en-US" altLang="zh-CN" sz="2000" dirty="0">
                <a:latin typeface="华文楷体" panose="02010600040101010101" pitchFamily="2" charset="-122"/>
                <a:ea typeface="华文楷体" panose="02010600040101010101" pitchFamily="2" charset="-122"/>
              </a:rPr>
              <a:t>1</a:t>
            </a:r>
            <a:r>
              <a:rPr lang="zh-CN" altLang="en-US" sz="2000" dirty="0">
                <a:latin typeface="华文楷体" panose="02010600040101010101" pitchFamily="2" charset="-122"/>
                <a:ea typeface="华文楷体" panose="02010600040101010101" pitchFamily="2" charset="-122"/>
              </a:rPr>
              <a:t>、临摹认定需要个案分析</a:t>
            </a:r>
            <a:endParaRPr lang="en-US" altLang="zh-CN" sz="2000" dirty="0">
              <a:latin typeface="华文楷体" panose="02010600040101010101" pitchFamily="2" charset="-122"/>
              <a:ea typeface="华文楷体" panose="02010600040101010101" pitchFamily="2" charset="-122"/>
            </a:endParaRPr>
          </a:p>
          <a:p>
            <a:pPr marL="342900" indent="-342900" fontAlgn="auto">
              <a:lnSpc>
                <a:spcPct val="200000"/>
              </a:lnSpc>
              <a:buFont typeface="Wingdings" panose="05000000000000000000" charset="0"/>
              <a:buChar char="Ø"/>
            </a:pPr>
            <a:r>
              <a:rPr lang="en-US" altLang="zh-CN" sz="2000" dirty="0">
                <a:latin typeface="华文楷体" panose="02010600040101010101" pitchFamily="2" charset="-122"/>
                <a:ea typeface="华文楷体" panose="02010600040101010101" pitchFamily="2" charset="-122"/>
              </a:rPr>
              <a:t>2</a:t>
            </a:r>
            <a:r>
              <a:rPr lang="zh-CN" altLang="en-US" sz="2000" dirty="0">
                <a:latin typeface="华文楷体" panose="02010600040101010101" pitchFamily="2" charset="-122"/>
                <a:ea typeface="华文楷体" panose="02010600040101010101" pitchFamily="2" charset="-122"/>
              </a:rPr>
              <a:t>、狭义复制</a:t>
            </a:r>
            <a:r>
              <a:rPr lang="en-US" altLang="zh-CN" sz="2000" dirty="0">
                <a:latin typeface="华文楷体" panose="02010600040101010101" pitchFamily="2" charset="-122"/>
                <a:ea typeface="华文楷体" panose="02010600040101010101" pitchFamily="2" charset="-122"/>
              </a:rPr>
              <a:t>VS</a:t>
            </a:r>
            <a:r>
              <a:rPr lang="zh-CN" altLang="en-US" sz="2000" dirty="0">
                <a:latin typeface="华文楷体" panose="02010600040101010101" pitchFamily="2" charset="-122"/>
                <a:ea typeface="华文楷体" panose="02010600040101010101" pitchFamily="2" charset="-122"/>
              </a:rPr>
              <a:t>广义复制</a:t>
            </a:r>
            <a:endParaRPr lang="zh-CN" altLang="zh-CN" sz="2000" b="1" dirty="0">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3"/>
          <a:stretch>
            <a:fillRect/>
          </a:stretch>
        </p:blipFill>
        <p:spPr>
          <a:xfrm>
            <a:off x="6134621" y="2547746"/>
            <a:ext cx="2209914" cy="2857647"/>
          </a:xfrm>
          <a:prstGeom prst="rect">
            <a:avLst/>
          </a:prstGeom>
        </p:spPr>
      </p:pic>
      <p:sp>
        <p:nvSpPr>
          <p:cNvPr id="13" name="文本占位符 18434"/>
          <p:cNvSpPr>
            <a:spLocks noGrp="1"/>
          </p:cNvSpPr>
          <p:nvPr/>
        </p:nvSpPr>
        <p:spPr>
          <a:xfrm>
            <a:off x="4761865" y="1931035"/>
            <a:ext cx="3851910" cy="3010535"/>
          </a:xfrm>
          <a:prstGeom prst="rect">
            <a:avLst/>
          </a:prstGeom>
          <a:noFill/>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ot"/>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marL="0" indent="0">
              <a:lnSpc>
                <a:spcPct val="200000"/>
              </a:lnSpc>
              <a:spcBef>
                <a:spcPts val="0"/>
              </a:spcBef>
              <a:buNone/>
            </a:pPr>
            <a:r>
              <a:rPr lang="zh-CN" altLang="en-US" sz="2000" dirty="0">
                <a:effectLst/>
                <a:latin typeface="Arial" panose="020B0604020202090204" pitchFamily="34" charset="0"/>
                <a:ea typeface="宋体" panose="02010600030101010101" pitchFamily="2" charset="-122"/>
                <a:sym typeface="+mn-ea"/>
              </a:rPr>
              <a:t>为何不同形式的复制均纳入复制权范围？</a:t>
            </a:r>
            <a:endParaRPr lang="zh-CN" altLang="en-US" sz="2000" dirty="0">
              <a:effectLst/>
              <a:latin typeface="Arial" panose="020B0604020202090204" pitchFamily="34" charset="0"/>
              <a:ea typeface="宋体" panose="02010600030101010101" pitchFamily="2" charset="-122"/>
              <a:sym typeface="+mn-ea"/>
            </a:endParaRPr>
          </a:p>
          <a:p>
            <a:pPr marL="0" indent="0">
              <a:lnSpc>
                <a:spcPct val="200000"/>
              </a:lnSpc>
              <a:spcBef>
                <a:spcPts val="0"/>
              </a:spcBef>
              <a:buNone/>
            </a:pPr>
            <a:endParaRPr lang="en-US" altLang="zh-CN" sz="2000" dirty="0">
              <a:effectLst/>
              <a:latin typeface="Arial" panose="020B0604020202090204" pitchFamily="34" charset="0"/>
              <a:ea typeface="宋体" panose="02010600030101010101" pitchFamily="2" charset="-122"/>
              <a:sym typeface="+mn-ea"/>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randombar(horizontal)">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 y="0"/>
            <a:ext cx="9144000" cy="1103630"/>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 y="-1270"/>
            <a:ext cx="3293269" cy="1100138"/>
          </a:xfrm>
          <a:prstGeom prst="rect">
            <a:avLst/>
          </a:prstGeom>
        </p:spPr>
      </p:pic>
      <p:sp>
        <p:nvSpPr>
          <p:cNvPr id="20483" name="矩形​​ 27"/>
          <p:cNvSpPr>
            <a:spLocks noChangeArrowheads="1"/>
          </p:cNvSpPr>
          <p:nvPr/>
        </p:nvSpPr>
        <p:spPr bwMode="auto">
          <a:xfrm>
            <a:off x="614680" y="1098868"/>
            <a:ext cx="8072120" cy="3341052"/>
          </a:xfrm>
          <a:prstGeom prst="rect">
            <a:avLst/>
          </a:prstGeom>
          <a:solidFill>
            <a:srgbClr val="F2F2F2"/>
          </a:solidFill>
          <a:ln w="12700" cap="flat" cmpd="sng">
            <a:solidFill>
              <a:srgbClr val="BFBFBF"/>
            </a:solidFill>
            <a:prstDash val="dash"/>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indent="0">
              <a:lnSpc>
                <a:spcPct val="160000"/>
              </a:lnSpc>
              <a:spcBef>
                <a:spcPts val="0"/>
              </a:spcBef>
              <a:buNone/>
            </a:pPr>
            <a:r>
              <a:rPr lang="zh-CN" altLang="en-US" sz="2400" dirty="0">
                <a:solidFill>
                  <a:srgbClr val="FF0000"/>
                </a:solidFill>
                <a:sym typeface="+mn-ea"/>
              </a:rPr>
              <a:t>思考</a:t>
            </a:r>
            <a:r>
              <a:rPr lang="en-US" altLang="zh-CN" sz="2400" dirty="0">
                <a:solidFill>
                  <a:srgbClr val="FF0000"/>
                </a:solidFill>
                <a:sym typeface="+mn-ea"/>
              </a:rPr>
              <a:t>2-1</a:t>
            </a:r>
            <a:r>
              <a:rPr lang="zh-CN" altLang="en-US" sz="2400" dirty="0">
                <a:solidFill>
                  <a:srgbClr val="FF0000"/>
                </a:solidFill>
                <a:sym typeface="+mn-ea"/>
              </a:rPr>
              <a:t>：复制游戏的武器及装备构成著作权法上的复制吗？</a:t>
            </a:r>
            <a:endParaRPr lang="zh-CN" altLang="en-US" sz="2400" dirty="0">
              <a:solidFill>
                <a:srgbClr val="FF0000"/>
              </a:solidFill>
            </a:endParaRPr>
          </a:p>
          <a:p>
            <a:pPr>
              <a:lnSpc>
                <a:spcPct val="160000"/>
              </a:lnSpc>
              <a:spcBef>
                <a:spcPts val="0"/>
              </a:spcBef>
            </a:pPr>
            <a:r>
              <a:rPr lang="zh-CN" altLang="en-US" sz="2000" dirty="0">
                <a:latin typeface="华文楷体" panose="02010600040101010101" pitchFamily="2" charset="-122"/>
                <a:ea typeface="华文楷体" panose="02010600040101010101" pitchFamily="2" charset="-122"/>
                <a:sym typeface="+mn-ea"/>
              </a:rPr>
              <a:t>案情：王一辉系盛大公司游戏项目管理中心运维部副经理，负责对服务器、游戏软件进行维护和游戏环境内容的更新等。王一辉与金珂</a:t>
            </a:r>
            <a:r>
              <a:rPr lang="en-US" altLang="zh-CN" sz="2000" dirty="0">
                <a:latin typeface="华文楷体" panose="02010600040101010101" pitchFamily="2" charset="-122"/>
                <a:ea typeface="华文楷体" panose="02010600040101010101" pitchFamily="2" charset="-122"/>
                <a:sym typeface="+mn-ea"/>
              </a:rPr>
              <a:t>“</a:t>
            </a:r>
            <a:r>
              <a:rPr lang="zh-CN" altLang="en-US" sz="2000" dirty="0">
                <a:latin typeface="华文楷体" panose="02010600040101010101" pitchFamily="2" charset="-122"/>
                <a:ea typeface="华文楷体" panose="02010600040101010101" pitchFamily="2" charset="-122"/>
                <a:sym typeface="+mn-ea"/>
              </a:rPr>
              <a:t>约定</a:t>
            </a:r>
            <a:r>
              <a:rPr lang="en-US" altLang="zh-CN" sz="2000" dirty="0">
                <a:latin typeface="华文楷体" panose="02010600040101010101" pitchFamily="2" charset="-122"/>
                <a:ea typeface="华文楷体" panose="02010600040101010101" pitchFamily="2" charset="-122"/>
                <a:sym typeface="+mn-ea"/>
              </a:rPr>
              <a:t>”</a:t>
            </a:r>
            <a:r>
              <a:rPr lang="zh-CN" altLang="en-US" sz="2000" dirty="0">
                <a:latin typeface="华文楷体" panose="02010600040101010101" pitchFamily="2" charset="-122"/>
                <a:ea typeface="华文楷体" panose="02010600040101010101" pitchFamily="2" charset="-122"/>
                <a:sym typeface="+mn-ea"/>
              </a:rPr>
              <a:t>：金珂先在</a:t>
            </a:r>
            <a:r>
              <a:rPr lang="en-US" altLang="zh-CN" sz="2000" dirty="0">
                <a:latin typeface="华文楷体" panose="02010600040101010101" pitchFamily="2" charset="-122"/>
                <a:ea typeface="华文楷体" panose="02010600040101010101" pitchFamily="2" charset="-122"/>
                <a:sym typeface="+mn-ea"/>
              </a:rPr>
              <a:t>“</a:t>
            </a:r>
            <a:r>
              <a:rPr lang="zh-CN" altLang="en-US" sz="2000" dirty="0">
                <a:latin typeface="华文楷体" panose="02010600040101010101" pitchFamily="2" charset="-122"/>
                <a:ea typeface="华文楷体" panose="02010600040101010101" pitchFamily="2" charset="-122"/>
                <a:sym typeface="+mn-ea"/>
              </a:rPr>
              <a:t>热血传奇</a:t>
            </a:r>
            <a:r>
              <a:rPr lang="en-US" altLang="zh-CN" sz="2000" dirty="0">
                <a:latin typeface="华文楷体" panose="02010600040101010101" pitchFamily="2" charset="-122"/>
                <a:ea typeface="华文楷体" panose="02010600040101010101" pitchFamily="2" charset="-122"/>
                <a:sym typeface="+mn-ea"/>
              </a:rPr>
              <a:t>”</a:t>
            </a:r>
            <a:r>
              <a:rPr lang="zh-CN" altLang="en-US" sz="2000" dirty="0">
                <a:latin typeface="华文楷体" panose="02010600040101010101" pitchFamily="2" charset="-122"/>
                <a:ea typeface="华文楷体" panose="02010600040101010101" pitchFamily="2" charset="-122"/>
                <a:sym typeface="+mn-ea"/>
              </a:rPr>
              <a:t>游戏中建立角色，然后由王一辉通过后台增加修改数据，在该人物角色上添加武器及装备，再由金珂出售获利。</a:t>
            </a:r>
            <a:endParaRPr lang="zh-CN" altLang="en-US" sz="2000" dirty="0">
              <a:latin typeface="华文楷体" panose="02010600040101010101" pitchFamily="2" charset="-122"/>
              <a:ea typeface="华文楷体" panose="02010600040101010101" pitchFamily="2" charset="-122"/>
              <a:sym typeface="+mn-ea"/>
            </a:endParaRPr>
          </a:p>
          <a:p>
            <a:pPr>
              <a:lnSpc>
                <a:spcPct val="160000"/>
              </a:lnSpc>
              <a:spcBef>
                <a:spcPts val="0"/>
              </a:spcBef>
            </a:pPr>
            <a:r>
              <a:rPr lang="zh-CN" altLang="en-US" sz="2000" dirty="0">
                <a:solidFill>
                  <a:srgbClr val="FF0000"/>
                </a:solidFill>
                <a:latin typeface="华文楷体" panose="02010600040101010101" pitchFamily="2" charset="-122"/>
                <a:ea typeface="华文楷体" panose="02010600040101010101" pitchFamily="2" charset="-122"/>
              </a:rPr>
              <a:t>问题：</a:t>
            </a:r>
            <a:r>
              <a:rPr lang="en-US" altLang="zh-CN" sz="2000" dirty="0">
                <a:solidFill>
                  <a:srgbClr val="FF0000"/>
                </a:solidFill>
                <a:latin typeface="华文楷体" panose="02010600040101010101" pitchFamily="2" charset="-122"/>
                <a:ea typeface="华文楷体" panose="02010600040101010101" pitchFamily="2" charset="-122"/>
              </a:rPr>
              <a:t>1</a:t>
            </a:r>
            <a:r>
              <a:rPr lang="zh-CN" altLang="en-US" sz="2000" dirty="0">
                <a:solidFill>
                  <a:srgbClr val="FF0000"/>
                </a:solidFill>
                <a:latin typeface="华文楷体" panose="02010600040101010101" pitchFamily="2" charset="-122"/>
                <a:ea typeface="华文楷体" panose="02010600040101010101" pitchFamily="2" charset="-122"/>
              </a:rPr>
              <a:t>、复制游戏的武器及装备构成对计算机程序的复制吗？</a:t>
            </a:r>
            <a:endParaRPr lang="en-US" altLang="zh-CN" sz="2000" dirty="0">
              <a:solidFill>
                <a:srgbClr val="FF0000"/>
              </a:solidFill>
              <a:latin typeface="华文楷体" panose="02010600040101010101" pitchFamily="2" charset="-122"/>
              <a:ea typeface="华文楷体" panose="02010600040101010101" pitchFamily="2" charset="-122"/>
            </a:endParaRPr>
          </a:p>
          <a:p>
            <a:pPr>
              <a:lnSpc>
                <a:spcPct val="160000"/>
              </a:lnSpc>
              <a:spcBef>
                <a:spcPts val="0"/>
              </a:spcBef>
            </a:pPr>
            <a:r>
              <a:rPr lang="en-US" altLang="zh-CN" sz="2000" dirty="0">
                <a:solidFill>
                  <a:srgbClr val="FF0000"/>
                </a:solidFill>
                <a:latin typeface="华文楷体" panose="02010600040101010101" pitchFamily="2" charset="-122"/>
                <a:ea typeface="华文楷体" panose="02010600040101010101" pitchFamily="2" charset="-122"/>
              </a:rPr>
              <a:t>            2</a:t>
            </a:r>
            <a:r>
              <a:rPr lang="zh-CN" altLang="en-US" sz="2000" dirty="0">
                <a:solidFill>
                  <a:srgbClr val="FF0000"/>
                </a:solidFill>
                <a:latin typeface="华文楷体" panose="02010600040101010101" pitchFamily="2" charset="-122"/>
                <a:ea typeface="华文楷体" panose="02010600040101010101" pitchFamily="2" charset="-122"/>
              </a:rPr>
              <a:t>、本案可行的处理思路是什么？</a:t>
            </a:r>
            <a:endParaRPr lang="zh-CN" altLang="en-US" sz="2000" dirty="0">
              <a:solidFill>
                <a:srgbClr val="FF0000"/>
              </a:solidFill>
              <a:latin typeface="华文楷体" panose="02010600040101010101" pitchFamily="2" charset="-122"/>
              <a:ea typeface="华文楷体" panose="02010600040101010101" pitchFamily="2" charset="-122"/>
            </a:endParaRPr>
          </a:p>
        </p:txBody>
      </p:sp>
      <p:sp>
        <p:nvSpPr>
          <p:cNvPr id="2" name="矩形​​ 27"/>
          <p:cNvSpPr>
            <a:spLocks noChangeArrowheads="1"/>
          </p:cNvSpPr>
          <p:nvPr/>
        </p:nvSpPr>
        <p:spPr bwMode="auto">
          <a:xfrm>
            <a:off x="4005580" y="4535170"/>
            <a:ext cx="4681220" cy="1943100"/>
          </a:xfrm>
          <a:prstGeom prst="rect">
            <a:avLst/>
          </a:prstGeom>
          <a:solidFill>
            <a:srgbClr val="F2F2F2"/>
          </a:solidFill>
          <a:ln w="12700" cap="flat" cmpd="sng">
            <a:solidFill>
              <a:srgbClr val="BFBFBF"/>
            </a:solidFill>
            <a:prstDash val="dash"/>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indent="0">
              <a:lnSpc>
                <a:spcPct val="160000"/>
              </a:lnSpc>
              <a:spcBef>
                <a:spcPts val="0"/>
              </a:spcBef>
              <a:buNone/>
            </a:pPr>
            <a:r>
              <a:rPr lang="zh-CN" altLang="en-US" dirty="0">
                <a:solidFill>
                  <a:srgbClr val="FF0000"/>
                </a:solidFill>
                <a:sym typeface="+mn-ea"/>
              </a:rPr>
              <a:t>提示：游戏玩家原本没有特定的武器及装备，经过王一辉的帮助，获得了相应的武器道具。假设该武器及装备是一个图形作品，可以认定存在著作权法上意义上的复制行为吗？</a:t>
            </a:r>
            <a:endParaRPr lang="zh-CN" altLang="en-US" dirty="0">
              <a:solidFill>
                <a:srgbClr val="FF0000"/>
              </a:solidFill>
              <a:sym typeface="+mn-ea"/>
            </a:endParaRPr>
          </a:p>
        </p:txBody>
      </p:sp>
      <p:pic>
        <p:nvPicPr>
          <p:cNvPr id="3" name="图片 2"/>
          <p:cNvPicPr>
            <a:picLocks noChangeAspect="1"/>
          </p:cNvPicPr>
          <p:nvPr/>
        </p:nvPicPr>
        <p:blipFill>
          <a:blip r:embed="rId3"/>
          <a:stretch>
            <a:fillRect/>
          </a:stretch>
        </p:blipFill>
        <p:spPr>
          <a:xfrm>
            <a:off x="620395" y="4535170"/>
            <a:ext cx="3175000" cy="19431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p:cTn id="25" dur="1000" fill="hold"/>
                                        <p:tgtEl>
                                          <p:spTgt spid="2"/>
                                        </p:tgtEl>
                                        <p:attrNameLst>
                                          <p:attrName>ppt_w</p:attrName>
                                        </p:attrNameLst>
                                      </p:cBhvr>
                                      <p:tavLst>
                                        <p:tav tm="0">
                                          <p:val>
                                            <p:fltVal val="0"/>
                                          </p:val>
                                        </p:tav>
                                        <p:tav tm="100000">
                                          <p:val>
                                            <p:strVal val="#ppt_w"/>
                                          </p:val>
                                        </p:tav>
                                      </p:tavLst>
                                    </p:anim>
                                    <p:anim calcmode="lin" valueType="num">
                                      <p:cBhvr>
                                        <p:cTn id="26" dur="1000" fill="hold"/>
                                        <p:tgtEl>
                                          <p:spTgt spid="2"/>
                                        </p:tgtEl>
                                        <p:attrNameLst>
                                          <p:attrName>ppt_h</p:attrName>
                                        </p:attrNameLst>
                                      </p:cBhvr>
                                      <p:tavLst>
                                        <p:tav tm="0">
                                          <p:val>
                                            <p:fltVal val="0"/>
                                          </p:val>
                                        </p:tav>
                                        <p:tav tm="100000">
                                          <p:val>
                                            <p:strVal val="#ppt_h"/>
                                          </p:val>
                                        </p:tav>
                                      </p:tavLst>
                                    </p:anim>
                                    <p:anim calcmode="lin" valueType="num">
                                      <p:cBhvr>
                                        <p:cTn id="27" dur="1000" fill="hold"/>
                                        <p:tgtEl>
                                          <p:spTgt spid="2"/>
                                        </p:tgtEl>
                                        <p:attrNameLst>
                                          <p:attrName>style.rotation</p:attrName>
                                        </p:attrNameLst>
                                      </p:cBhvr>
                                      <p:tavLst>
                                        <p:tav tm="0">
                                          <p:val>
                                            <p:fltVal val="90"/>
                                          </p:val>
                                        </p:tav>
                                        <p:tav tm="100000">
                                          <p:val>
                                            <p:fltVal val="0"/>
                                          </p:val>
                                        </p:tav>
                                      </p:tavLst>
                                    </p:anim>
                                    <p:animEffect transition="in" filter="fade">
                                      <p:cBhvr>
                                        <p:cTn id="28"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 y="0"/>
            <a:ext cx="9144000" cy="1103630"/>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 y="-1270"/>
            <a:ext cx="3293269" cy="1100138"/>
          </a:xfrm>
          <a:prstGeom prst="rect">
            <a:avLst/>
          </a:prstGeom>
        </p:spPr>
      </p:pic>
      <p:sp>
        <p:nvSpPr>
          <p:cNvPr id="20483" name="矩形​​ 27"/>
          <p:cNvSpPr>
            <a:spLocks noChangeArrowheads="1"/>
          </p:cNvSpPr>
          <p:nvPr/>
        </p:nvSpPr>
        <p:spPr bwMode="auto">
          <a:xfrm>
            <a:off x="614680" y="1098868"/>
            <a:ext cx="8072120" cy="1664652"/>
          </a:xfrm>
          <a:prstGeom prst="rect">
            <a:avLst/>
          </a:prstGeom>
          <a:solidFill>
            <a:srgbClr val="F2F2F2"/>
          </a:solidFill>
          <a:ln w="12700" cap="flat" cmpd="sng">
            <a:solidFill>
              <a:srgbClr val="BFBFBF"/>
            </a:solidFill>
            <a:prstDash val="dash"/>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indent="0">
              <a:lnSpc>
                <a:spcPct val="160000"/>
              </a:lnSpc>
              <a:spcBef>
                <a:spcPts val="0"/>
              </a:spcBef>
              <a:buNone/>
            </a:pPr>
            <a:r>
              <a:rPr lang="zh-CN" altLang="en-US" sz="2400" dirty="0">
                <a:solidFill>
                  <a:srgbClr val="FF0000"/>
                </a:solidFill>
                <a:sym typeface="+mn-ea"/>
              </a:rPr>
              <a:t>思考</a:t>
            </a:r>
            <a:r>
              <a:rPr lang="en-US" altLang="zh-CN" sz="2400" dirty="0">
                <a:solidFill>
                  <a:srgbClr val="FF0000"/>
                </a:solidFill>
                <a:sym typeface="+mn-ea"/>
              </a:rPr>
              <a:t>2-2</a:t>
            </a:r>
            <a:r>
              <a:rPr lang="zh-CN" altLang="en-US" sz="2400" dirty="0">
                <a:solidFill>
                  <a:srgbClr val="FF0000"/>
                </a:solidFill>
                <a:sym typeface="+mn-ea"/>
              </a:rPr>
              <a:t>：临时复制是著作权法上的复制吗？</a:t>
            </a:r>
            <a:endParaRPr lang="zh-CN" altLang="en-US" sz="2400" dirty="0">
              <a:solidFill>
                <a:srgbClr val="FF0000"/>
              </a:solidFill>
            </a:endParaRPr>
          </a:p>
          <a:p>
            <a:pPr>
              <a:lnSpc>
                <a:spcPct val="160000"/>
              </a:lnSpc>
              <a:spcBef>
                <a:spcPts val="0"/>
              </a:spcBef>
            </a:pPr>
            <a:r>
              <a:rPr lang="zh-CN" altLang="en-US" sz="2000" dirty="0">
                <a:latin typeface="华文楷体" panose="02010600040101010101" pitchFamily="2" charset="-122"/>
                <a:ea typeface="华文楷体" panose="02010600040101010101" pitchFamily="2" charset="-122"/>
                <a:sym typeface="+mn-ea"/>
              </a:rPr>
              <a:t>临时复制：为实现作品的合法网络传输或其他合法使用，不可避免地进行的暂时性或附随性再现</a:t>
            </a:r>
            <a:endParaRPr lang="zh-CN" altLang="en-US" sz="2000" dirty="0">
              <a:latin typeface="华文楷体" panose="02010600040101010101" pitchFamily="2" charset="-122"/>
              <a:ea typeface="华文楷体" panose="02010600040101010101" pitchFamily="2" charset="-122"/>
              <a:sym typeface="+mn-ea"/>
            </a:endParaRPr>
          </a:p>
        </p:txBody>
      </p:sp>
      <p:sp>
        <p:nvSpPr>
          <p:cNvPr id="2" name="矩形​​ 27"/>
          <p:cNvSpPr>
            <a:spLocks noChangeArrowheads="1"/>
          </p:cNvSpPr>
          <p:nvPr/>
        </p:nvSpPr>
        <p:spPr bwMode="auto">
          <a:xfrm>
            <a:off x="5720080" y="2854960"/>
            <a:ext cx="2966720" cy="3108960"/>
          </a:xfrm>
          <a:prstGeom prst="rect">
            <a:avLst/>
          </a:prstGeom>
          <a:solidFill>
            <a:srgbClr val="F2F2F2"/>
          </a:solidFill>
          <a:ln w="12700" cap="flat" cmpd="sng">
            <a:solidFill>
              <a:srgbClr val="BFBFBF"/>
            </a:solidFill>
            <a:prstDash val="dash"/>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indent="0">
              <a:lnSpc>
                <a:spcPct val="160000"/>
              </a:lnSpc>
              <a:spcBef>
                <a:spcPts val="0"/>
              </a:spcBef>
              <a:buNone/>
            </a:pPr>
            <a:r>
              <a:rPr lang="zh-CN" altLang="en-US" dirty="0">
                <a:solidFill>
                  <a:srgbClr val="FF0000"/>
                </a:solidFill>
                <a:sym typeface="+mn-ea"/>
              </a:rPr>
              <a:t>初步结论：</a:t>
            </a:r>
            <a:r>
              <a:rPr lang="en-US" altLang="zh-CN" dirty="0">
                <a:solidFill>
                  <a:srgbClr val="FF0000"/>
                </a:solidFill>
                <a:sym typeface="+mn-ea"/>
              </a:rPr>
              <a:t>1</a:t>
            </a:r>
            <a:r>
              <a:rPr lang="zh-CN" altLang="en-US" dirty="0">
                <a:solidFill>
                  <a:srgbClr val="FF0000"/>
                </a:solidFill>
                <a:sym typeface="+mn-ea"/>
              </a:rPr>
              <a:t>、如何安置临时复制是一个政策判断。可以将临时复制纳入复制范围，再将其合法性判断纳入合理使用或默示许可范畴</a:t>
            </a:r>
            <a:endParaRPr lang="en-US" altLang="zh-CN" dirty="0">
              <a:solidFill>
                <a:srgbClr val="FF0000"/>
              </a:solidFill>
              <a:sym typeface="+mn-ea"/>
            </a:endParaRPr>
          </a:p>
          <a:p>
            <a:pPr>
              <a:lnSpc>
                <a:spcPct val="160000"/>
              </a:lnSpc>
            </a:pPr>
            <a:r>
              <a:rPr lang="en-US" altLang="zh-CN" dirty="0">
                <a:solidFill>
                  <a:srgbClr val="FF0000"/>
                </a:solidFill>
                <a:sym typeface="+mn-ea"/>
              </a:rPr>
              <a:t>2</a:t>
            </a:r>
            <a:r>
              <a:rPr lang="zh-CN" altLang="en-US" dirty="0">
                <a:solidFill>
                  <a:srgbClr val="FF0000"/>
                </a:solidFill>
                <a:sym typeface="+mn-ea"/>
              </a:rPr>
              <a:t>、重复：临时性、稳定</a:t>
            </a:r>
            <a:endParaRPr lang="zh-CN" altLang="en-US" dirty="0">
              <a:solidFill>
                <a:srgbClr val="FF0000"/>
              </a:solidFill>
              <a:sym typeface="+mn-ea"/>
            </a:endParaRPr>
          </a:p>
        </p:txBody>
      </p:sp>
      <p:pic>
        <p:nvPicPr>
          <p:cNvPr id="8" name="图片 7"/>
          <p:cNvPicPr>
            <a:picLocks noChangeAspect="1"/>
          </p:cNvPicPr>
          <p:nvPr/>
        </p:nvPicPr>
        <p:blipFill>
          <a:blip r:embed="rId3"/>
          <a:stretch>
            <a:fillRect/>
          </a:stretch>
        </p:blipFill>
        <p:spPr>
          <a:xfrm>
            <a:off x="614680" y="2975610"/>
            <a:ext cx="4867275" cy="2857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0483"/>
                                        </p:tgtEl>
                                        <p:attrNameLst>
                                          <p:attrName>style.visibility</p:attrName>
                                        </p:attrNameLst>
                                      </p:cBhvr>
                                      <p:to>
                                        <p:strVal val="visible"/>
                                      </p:to>
                                    </p:set>
                                    <p:anim calcmode="lin" valueType="num">
                                      <p:cBhvr>
                                        <p:cTn id="7" dur="1000" fill="hold"/>
                                        <p:tgtEl>
                                          <p:spTgt spid="20483"/>
                                        </p:tgtEl>
                                        <p:attrNameLst>
                                          <p:attrName>ppt_w</p:attrName>
                                        </p:attrNameLst>
                                      </p:cBhvr>
                                      <p:tavLst>
                                        <p:tav tm="0">
                                          <p:val>
                                            <p:fltVal val="0"/>
                                          </p:val>
                                        </p:tav>
                                        <p:tav tm="100000">
                                          <p:val>
                                            <p:strVal val="#ppt_w"/>
                                          </p:val>
                                        </p:tav>
                                      </p:tavLst>
                                    </p:anim>
                                    <p:anim calcmode="lin" valueType="num">
                                      <p:cBhvr>
                                        <p:cTn id="8" dur="1000" fill="hold"/>
                                        <p:tgtEl>
                                          <p:spTgt spid="20483"/>
                                        </p:tgtEl>
                                        <p:attrNameLst>
                                          <p:attrName>ppt_h</p:attrName>
                                        </p:attrNameLst>
                                      </p:cBhvr>
                                      <p:tavLst>
                                        <p:tav tm="0">
                                          <p:val>
                                            <p:fltVal val="0"/>
                                          </p:val>
                                        </p:tav>
                                        <p:tav tm="100000">
                                          <p:val>
                                            <p:strVal val="#ppt_h"/>
                                          </p:val>
                                        </p:tav>
                                      </p:tavLst>
                                    </p:anim>
                                    <p:anim calcmode="lin" valueType="num">
                                      <p:cBhvr>
                                        <p:cTn id="9" dur="1000" fill="hold"/>
                                        <p:tgtEl>
                                          <p:spTgt spid="20483"/>
                                        </p:tgtEl>
                                        <p:attrNameLst>
                                          <p:attrName>style.rotation</p:attrName>
                                        </p:attrNameLst>
                                      </p:cBhvr>
                                      <p:tavLst>
                                        <p:tav tm="0">
                                          <p:val>
                                            <p:fltVal val="90"/>
                                          </p:val>
                                        </p:tav>
                                        <p:tav tm="100000">
                                          <p:val>
                                            <p:fltVal val="0"/>
                                          </p:val>
                                        </p:tav>
                                      </p:tavLst>
                                    </p:anim>
                                    <p:animEffect transition="in" filter="fade">
                                      <p:cBhvr>
                                        <p:cTn id="10" dur="1000"/>
                                        <p:tgtEl>
                                          <p:spTgt spid="20483"/>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1000" fill="hold"/>
                                        <p:tgtEl>
                                          <p:spTgt spid="8"/>
                                        </p:tgtEl>
                                        <p:attrNameLst>
                                          <p:attrName>ppt_w</p:attrName>
                                        </p:attrNameLst>
                                      </p:cBhvr>
                                      <p:tavLst>
                                        <p:tav tm="0">
                                          <p:val>
                                            <p:fltVal val="0"/>
                                          </p:val>
                                        </p:tav>
                                        <p:tav tm="100000">
                                          <p:val>
                                            <p:strVal val="#ppt_w"/>
                                          </p:val>
                                        </p:tav>
                                      </p:tavLst>
                                    </p:anim>
                                    <p:anim calcmode="lin" valueType="num">
                                      <p:cBhvr>
                                        <p:cTn id="16" dur="1000" fill="hold"/>
                                        <p:tgtEl>
                                          <p:spTgt spid="8"/>
                                        </p:tgtEl>
                                        <p:attrNameLst>
                                          <p:attrName>ppt_h</p:attrName>
                                        </p:attrNameLst>
                                      </p:cBhvr>
                                      <p:tavLst>
                                        <p:tav tm="0">
                                          <p:val>
                                            <p:fltVal val="0"/>
                                          </p:val>
                                        </p:tav>
                                        <p:tav tm="100000">
                                          <p:val>
                                            <p:strVal val="#ppt_h"/>
                                          </p:val>
                                        </p:tav>
                                      </p:tavLst>
                                    </p:anim>
                                    <p:anim calcmode="lin" valueType="num">
                                      <p:cBhvr>
                                        <p:cTn id="17" dur="1000" fill="hold"/>
                                        <p:tgtEl>
                                          <p:spTgt spid="8"/>
                                        </p:tgtEl>
                                        <p:attrNameLst>
                                          <p:attrName>style.rotation</p:attrName>
                                        </p:attrNameLst>
                                      </p:cBhvr>
                                      <p:tavLst>
                                        <p:tav tm="0">
                                          <p:val>
                                            <p:fltVal val="90"/>
                                          </p:val>
                                        </p:tav>
                                        <p:tav tm="100000">
                                          <p:val>
                                            <p:fltVal val="0"/>
                                          </p:val>
                                        </p:tav>
                                      </p:tavLst>
                                    </p:anim>
                                    <p:animEffect transition="in" filter="fade">
                                      <p:cBhvr>
                                        <p:cTn id="18" dur="10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heel(1)">
                                      <p:cBhvr>
                                        <p:cTn id="23"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ldLvl="0" animBg="1"/>
      <p:bldP spid="2"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AutoShape 2"/>
          <p:cNvSpPr>
            <a:spLocks noChangeArrowheads="1"/>
          </p:cNvSpPr>
          <p:nvPr/>
        </p:nvSpPr>
        <p:spPr bwMode="auto">
          <a:xfrm>
            <a:off x="1369695" y="3981450"/>
            <a:ext cx="6951345" cy="2057400"/>
          </a:xfrm>
          <a:prstGeom prst="roundRect">
            <a:avLst>
              <a:gd name="adj" fmla="val 16667"/>
            </a:avLst>
          </a:prstGeom>
          <a:noFill/>
          <a:ln w="9525" cap="flat" cmpd="sng">
            <a:noFill/>
            <a:prstDash val="dash"/>
            <a:rou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9219" name="AutoShape 3"/>
          <p:cNvSpPr>
            <a:spLocks noChangeArrowheads="1"/>
          </p:cNvSpPr>
          <p:nvPr/>
        </p:nvSpPr>
        <p:spPr bwMode="auto">
          <a:xfrm>
            <a:off x="1369695" y="2179320"/>
            <a:ext cx="6951345" cy="1661160"/>
          </a:xfrm>
          <a:prstGeom prst="roundRect">
            <a:avLst>
              <a:gd name="adj" fmla="val 16667"/>
            </a:avLst>
          </a:prstGeom>
          <a:noFill/>
          <a:ln w="9525" cap="flat" cmpd="sng">
            <a:noFill/>
            <a:prstDash val="dash"/>
            <a:rou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9221" name="AutoShape 5"/>
          <p:cNvSpPr>
            <a:spLocks noChangeArrowheads="1"/>
          </p:cNvSpPr>
          <p:nvPr/>
        </p:nvSpPr>
        <p:spPr bwMode="auto">
          <a:xfrm>
            <a:off x="758190" y="1849755"/>
            <a:ext cx="1905000" cy="576580"/>
          </a:xfrm>
          <a:prstGeom prst="roundRect">
            <a:avLst>
              <a:gd name="adj" fmla="val 16667"/>
            </a:avLst>
          </a:prstGeom>
          <a:solidFill>
            <a:srgbClr val="3399FF"/>
          </a:solidFill>
          <a:ln w="9525" cap="flat" cmpd="sng">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a:solidFill>
                  <a:schemeClr val="bg1"/>
                </a:solidFill>
                <a:ea typeface="黑体" panose="02010609060101010101" pitchFamily="49" charset="-122"/>
              </a:rPr>
              <a:t>著作人身权</a:t>
            </a:r>
            <a:endParaRPr lang="zh-CN" altLang="en-US" sz="2400">
              <a:solidFill>
                <a:schemeClr val="bg1"/>
              </a:solidFill>
              <a:ea typeface="黑体" panose="02010609060101010101" pitchFamily="49" charset="-122"/>
            </a:endParaRPr>
          </a:p>
        </p:txBody>
      </p:sp>
      <p:sp>
        <p:nvSpPr>
          <p:cNvPr id="9222" name="Text Box 6"/>
          <p:cNvSpPr txBox="1">
            <a:spLocks noChangeArrowheads="1"/>
          </p:cNvSpPr>
          <p:nvPr/>
        </p:nvSpPr>
        <p:spPr bwMode="auto">
          <a:xfrm>
            <a:off x="1117600" y="2382520"/>
            <a:ext cx="7602855" cy="1106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nSpc>
                <a:spcPct val="150000"/>
              </a:lnSpc>
              <a:buFont typeface="Wingdings" panose="05000000000000000000" charset="0"/>
              <a:buChar char="Ø"/>
            </a:pPr>
            <a:r>
              <a:rPr lang="zh-CN" altLang="en-US" sz="2200" dirty="0">
                <a:solidFill>
                  <a:schemeClr val="tx1"/>
                </a:solidFill>
                <a:uFillTx/>
                <a:ea typeface="楷体" panose="02010609060101010101" pitchFamily="49" charset="-122"/>
              </a:rPr>
              <a:t>作者对其创作的作品享有的一种人身非财产权利，即作者因创作作品而依法享有的、与其人格和身份相关联的权利</a:t>
            </a:r>
            <a:endParaRPr lang="zh-CN" altLang="en-US" sz="2200" b="1" dirty="0">
              <a:solidFill>
                <a:schemeClr val="tx1"/>
              </a:solidFill>
              <a:uFillTx/>
              <a:ea typeface="楷体" panose="02010609060101010101" pitchFamily="49" charset="-122"/>
            </a:endParaRPr>
          </a:p>
        </p:txBody>
      </p:sp>
      <p:sp>
        <p:nvSpPr>
          <p:cNvPr id="9223" name="AutoShape 7"/>
          <p:cNvSpPr>
            <a:spLocks noChangeArrowheads="1"/>
          </p:cNvSpPr>
          <p:nvPr/>
        </p:nvSpPr>
        <p:spPr bwMode="auto">
          <a:xfrm>
            <a:off x="760095" y="3608705"/>
            <a:ext cx="1903095" cy="582295"/>
          </a:xfrm>
          <a:prstGeom prst="roundRect">
            <a:avLst>
              <a:gd name="adj" fmla="val 16667"/>
            </a:avLst>
          </a:prstGeom>
          <a:solidFill>
            <a:srgbClr val="3399FF"/>
          </a:solidFill>
          <a:ln w="9525" cap="flat" cmpd="sng">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a:solidFill>
                  <a:schemeClr val="bg1"/>
                </a:solidFill>
                <a:ea typeface="黑体" panose="02010609060101010101" pitchFamily="49" charset="-122"/>
              </a:rPr>
              <a:t>特  征</a:t>
            </a:r>
            <a:endParaRPr lang="zh-CN" altLang="en-US" sz="2400">
              <a:solidFill>
                <a:schemeClr val="bg1"/>
              </a:solidFill>
              <a:ea typeface="黑体" panose="02010609060101010101" pitchFamily="49" charset="-122"/>
            </a:endParaRPr>
          </a:p>
        </p:txBody>
      </p:sp>
      <p:sp>
        <p:nvSpPr>
          <p:cNvPr id="9224" name="Text Box 8"/>
          <p:cNvSpPr txBox="1">
            <a:spLocks noChangeArrowheads="1"/>
          </p:cNvSpPr>
          <p:nvPr/>
        </p:nvSpPr>
        <p:spPr bwMode="auto">
          <a:xfrm>
            <a:off x="1108075" y="4010025"/>
            <a:ext cx="7602855" cy="2122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nSpc>
                <a:spcPct val="150000"/>
              </a:lnSpc>
              <a:buFont typeface="Wingdings" panose="05000000000000000000" charset="0"/>
              <a:buChar char="Ø"/>
            </a:pPr>
            <a:r>
              <a:rPr lang="zh-CN" altLang="en-US" sz="2200" dirty="0">
                <a:solidFill>
                  <a:srgbClr val="FF0000"/>
                </a:solidFill>
                <a:ea typeface="楷体" panose="02010609060101010101" pitchFamily="49" charset="-122"/>
              </a:rPr>
              <a:t>专属性</a:t>
            </a:r>
            <a:r>
              <a:rPr lang="zh-CN" altLang="en-US" sz="2200" dirty="0">
                <a:ea typeface="楷体" panose="02010609060101010101" pitchFamily="49" charset="-122"/>
              </a:rPr>
              <a:t>：专属于作者，通常不可转让、继承，也不可被剥夺或者被强制宣布无效</a:t>
            </a:r>
            <a:endParaRPr lang="zh-CN" altLang="en-US" sz="2200" dirty="0">
              <a:ea typeface="楷体" panose="02010609060101010101" pitchFamily="49" charset="-122"/>
            </a:endParaRPr>
          </a:p>
          <a:p>
            <a:pPr marL="342900" indent="-342900">
              <a:lnSpc>
                <a:spcPct val="150000"/>
              </a:lnSpc>
              <a:buFont typeface="Wingdings" panose="05000000000000000000" charset="0"/>
              <a:buChar char="Ø"/>
            </a:pPr>
            <a:r>
              <a:rPr lang="zh-CN" altLang="en-US" sz="2200" dirty="0">
                <a:solidFill>
                  <a:srgbClr val="FF0000"/>
                </a:solidFill>
                <a:ea typeface="楷体" panose="02010609060101010101" pitchFamily="49" charset="-122"/>
              </a:rPr>
              <a:t>独立性</a:t>
            </a:r>
            <a:r>
              <a:rPr lang="zh-CN" altLang="en-US" sz="2200" dirty="0">
                <a:ea typeface="楷体" panose="02010609060101010101" pitchFamily="49" charset="-122"/>
              </a:rPr>
              <a:t>：本身不具有直接的财产内容，对著作财产权的处分不直接影响著作人身权的存续</a:t>
            </a:r>
            <a:endParaRPr lang="zh-CN" altLang="en-US" sz="2200" dirty="0">
              <a:ea typeface="楷体" panose="02010609060101010101" pitchFamily="49" charset="-122"/>
            </a:endParaRPr>
          </a:p>
        </p:txBody>
      </p:sp>
      <p:pic>
        <p:nvPicPr>
          <p:cNvPr id="3" name="图片 2"/>
          <p:cNvPicPr>
            <a:picLocks noChangeAspect="1"/>
          </p:cNvPicPr>
          <p:nvPr/>
        </p:nvPicPr>
        <p:blipFill>
          <a:blip r:embed="rId1"/>
          <a:stretch>
            <a:fillRect/>
          </a:stretch>
        </p:blipFill>
        <p:spPr>
          <a:xfrm>
            <a:off x="0" y="-21463"/>
            <a:ext cx="9144000" cy="1103376"/>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13" name="Text Box 4"/>
          <p:cNvSpPr txBox="1">
            <a:spLocks noChangeArrowheads="1"/>
          </p:cNvSpPr>
          <p:nvPr/>
        </p:nvSpPr>
        <p:spPr bwMode="auto">
          <a:xfrm>
            <a:off x="2942043" y="1110595"/>
            <a:ext cx="29690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400" b="1" dirty="0">
                <a:ea typeface="黑体" panose="02010609060101010101" pitchFamily="49" charset="-122"/>
              </a:rPr>
              <a:t>一、著作人身权概述</a:t>
            </a:r>
            <a:endParaRPr lang="zh-CN" altLang="en-US" sz="2400" b="1" dirty="0">
              <a:ea typeface="黑体" panose="02010609060101010101" pitchFamily="49"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 y="0"/>
            <a:ext cx="9144000" cy="1103630"/>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 y="-1270"/>
            <a:ext cx="3293269" cy="1100138"/>
          </a:xfrm>
          <a:prstGeom prst="rect">
            <a:avLst/>
          </a:prstGeom>
        </p:spPr>
      </p:pic>
      <p:sp>
        <p:nvSpPr>
          <p:cNvPr id="20483" name="矩形​​ 27"/>
          <p:cNvSpPr>
            <a:spLocks noChangeArrowheads="1"/>
          </p:cNvSpPr>
          <p:nvPr/>
        </p:nvSpPr>
        <p:spPr bwMode="auto">
          <a:xfrm>
            <a:off x="325120" y="1316990"/>
            <a:ext cx="3110865" cy="5130165"/>
          </a:xfrm>
          <a:prstGeom prst="rect">
            <a:avLst/>
          </a:prstGeom>
          <a:solidFill>
            <a:srgbClr val="F2F2F2"/>
          </a:solidFill>
          <a:ln w="12700" cap="flat" cmpd="sng">
            <a:solidFill>
              <a:srgbClr val="BFBFBF"/>
            </a:solidFill>
            <a:prstDash val="dash"/>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indent="0" fontAlgn="auto">
              <a:lnSpc>
                <a:spcPct val="200000"/>
              </a:lnSpc>
            </a:pPr>
            <a:r>
              <a:rPr lang="zh-CN" altLang="en-US" sz="2400" b="1" dirty="0">
                <a:latin typeface="华文楷体" panose="02010600040101010101" pitchFamily="2" charset="-122"/>
                <a:ea typeface="华文楷体" panose="02010600040101010101" pitchFamily="2" charset="-122"/>
              </a:rPr>
              <a:t>“再现”小结：</a:t>
            </a:r>
            <a:endParaRPr lang="en-US" altLang="zh-CN" sz="2400" b="1" dirty="0">
              <a:latin typeface="华文楷体" panose="02010600040101010101" pitchFamily="2" charset="-122"/>
              <a:ea typeface="华文楷体" panose="02010600040101010101" pitchFamily="2" charset="-122"/>
            </a:endParaRPr>
          </a:p>
          <a:p>
            <a:pPr marL="342900" indent="0" fontAlgn="auto">
              <a:lnSpc>
                <a:spcPct val="200000"/>
              </a:lnSpc>
              <a:buFont typeface="Wingdings" panose="05000000000000000000" charset="0"/>
              <a:buChar char="Ø"/>
            </a:pPr>
            <a:r>
              <a:rPr lang="en-US" altLang="zh-CN" sz="2000" b="1" dirty="0">
                <a:solidFill>
                  <a:srgbClr val="FF0000"/>
                </a:solidFill>
                <a:latin typeface="华文楷体" panose="02010600040101010101" pitchFamily="2" charset="-122"/>
                <a:ea typeface="华文楷体" panose="02010600040101010101" pitchFamily="2" charset="-122"/>
              </a:rPr>
              <a:t>1</a:t>
            </a:r>
            <a:r>
              <a:rPr lang="zh-CN" altLang="en-US" sz="2000" b="1" dirty="0">
                <a:solidFill>
                  <a:srgbClr val="FF0000"/>
                </a:solidFill>
                <a:latin typeface="华文楷体" panose="02010600040101010101" pitchFamily="2" charset="-122"/>
                <a:ea typeface="华文楷体" panose="02010600040101010101" pitchFamily="2" charset="-122"/>
              </a:rPr>
              <a:t>、内涵：</a:t>
            </a:r>
            <a:r>
              <a:rPr lang="zh-CN" altLang="en-US" sz="2000" b="1" dirty="0">
                <a:latin typeface="华文楷体" panose="02010600040101010101" pitchFamily="2" charset="-122"/>
                <a:ea typeface="华文楷体" panose="02010600040101010101" pitchFamily="2" charset="-122"/>
              </a:rPr>
              <a:t>基本呈现原件所能呈现的内容</a:t>
            </a:r>
            <a:endParaRPr lang="en-US" altLang="zh-CN" sz="2000" b="1" dirty="0">
              <a:latin typeface="华文楷体" panose="02010600040101010101" pitchFamily="2" charset="-122"/>
              <a:ea typeface="华文楷体" panose="02010600040101010101" pitchFamily="2" charset="-122"/>
            </a:endParaRPr>
          </a:p>
          <a:p>
            <a:pPr marL="342900" indent="0" fontAlgn="auto">
              <a:lnSpc>
                <a:spcPct val="200000"/>
              </a:lnSpc>
              <a:buFont typeface="Wingdings" panose="05000000000000000000" charset="0"/>
              <a:buChar char="Ø"/>
            </a:pPr>
            <a:r>
              <a:rPr lang="en-US" altLang="zh-CN" sz="2000" b="1" dirty="0">
                <a:solidFill>
                  <a:srgbClr val="FF0000"/>
                </a:solidFill>
                <a:latin typeface="华文楷体" panose="02010600040101010101" pitchFamily="2" charset="-122"/>
                <a:ea typeface="华文楷体" panose="02010600040101010101" pitchFamily="2" charset="-122"/>
              </a:rPr>
              <a:t>2</a:t>
            </a:r>
            <a:r>
              <a:rPr lang="zh-CN" altLang="en-US" sz="2000" b="1" dirty="0">
                <a:solidFill>
                  <a:srgbClr val="FF0000"/>
                </a:solidFill>
                <a:latin typeface="华文楷体" panose="02010600040101010101" pitchFamily="2" charset="-122"/>
                <a:ea typeface="华文楷体" panose="02010600040101010101" pitchFamily="2" charset="-122"/>
              </a:rPr>
              <a:t>、方式：</a:t>
            </a:r>
            <a:r>
              <a:rPr lang="zh-CN" altLang="en-US" sz="2000" b="1" dirty="0">
                <a:latin typeface="华文楷体" panose="02010600040101010101" pitchFamily="2" charset="-122"/>
                <a:ea typeface="华文楷体" panose="02010600040101010101" pitchFamily="2" charset="-122"/>
              </a:rPr>
              <a:t>可以是直观呈现，也可以是技术性呈现；可以是同态呈现，也可以是异态呈现</a:t>
            </a:r>
            <a:endParaRPr lang="zh-CN" altLang="en-US" sz="2000" b="1" dirty="0">
              <a:latin typeface="华文楷体" panose="02010600040101010101" pitchFamily="2" charset="-122"/>
              <a:ea typeface="华文楷体" panose="02010600040101010101" pitchFamily="2" charset="-122"/>
            </a:endParaRPr>
          </a:p>
          <a:p>
            <a:pPr marL="342900" indent="0" fontAlgn="auto">
              <a:lnSpc>
                <a:spcPct val="200000"/>
              </a:lnSpc>
              <a:buFont typeface="Wingdings" panose="05000000000000000000" charset="0"/>
              <a:buChar char="Ø"/>
            </a:pPr>
            <a:r>
              <a:rPr lang="en-US" altLang="zh-CN" sz="2000" b="1" dirty="0">
                <a:solidFill>
                  <a:srgbClr val="FF0000"/>
                </a:solidFill>
                <a:latin typeface="华文楷体" panose="02010600040101010101" pitchFamily="2" charset="-122"/>
                <a:ea typeface="华文楷体" panose="02010600040101010101" pitchFamily="2" charset="-122"/>
              </a:rPr>
              <a:t>3、限定：</a:t>
            </a:r>
            <a:r>
              <a:rPr lang="zh-CN" altLang="en-US" sz="2000" b="1" dirty="0">
                <a:latin typeface="华文楷体" panose="02010600040101010101" pitchFamily="2" charset="-122"/>
                <a:ea typeface="华文楷体" panose="02010600040101010101" pitchFamily="2" charset="-122"/>
              </a:rPr>
              <a:t>载体</a:t>
            </a:r>
            <a:endParaRPr lang="zh-CN" altLang="en-US" sz="2000" b="1" dirty="0">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3"/>
          <a:stretch>
            <a:fillRect/>
          </a:stretch>
        </p:blipFill>
        <p:spPr>
          <a:xfrm>
            <a:off x="3525520" y="3752626"/>
            <a:ext cx="4794650" cy="2693624"/>
          </a:xfrm>
          <a:prstGeom prst="rect">
            <a:avLst/>
          </a:prstGeom>
        </p:spPr>
      </p:pic>
      <p:pic>
        <p:nvPicPr>
          <p:cNvPr id="8" name="图片 7"/>
          <p:cNvPicPr>
            <a:picLocks noChangeAspect="1"/>
          </p:cNvPicPr>
          <p:nvPr/>
        </p:nvPicPr>
        <p:blipFill>
          <a:blip r:embed="rId4"/>
          <a:stretch>
            <a:fillRect/>
          </a:stretch>
        </p:blipFill>
        <p:spPr>
          <a:xfrm>
            <a:off x="3525520" y="1316447"/>
            <a:ext cx="4794650" cy="2256857"/>
          </a:xfrm>
          <a:prstGeom prst="rect">
            <a:avLst/>
          </a:prstGeom>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AutoShape 15"/>
          <p:cNvSpPr>
            <a:spLocks noChangeArrowheads="1"/>
          </p:cNvSpPr>
          <p:nvPr/>
        </p:nvSpPr>
        <p:spPr bwMode="auto">
          <a:xfrm>
            <a:off x="452755" y="1332230"/>
            <a:ext cx="2032000" cy="603250"/>
          </a:xfrm>
          <a:prstGeom prst="roundRect">
            <a:avLst>
              <a:gd name="adj" fmla="val 11917"/>
            </a:avLst>
          </a:prstGeom>
          <a:gradFill rotWithShape="1">
            <a:gsLst>
              <a:gs pos="0">
                <a:srgbClr val="99CC00"/>
              </a:gs>
              <a:gs pos="100000">
                <a:srgbClr val="698C00"/>
              </a:gs>
            </a:gsLst>
            <a:lin ang="5400000" scaled="1"/>
          </a:gradFill>
          <a:ln w="25400" cap="flat" cmpd="sng">
            <a:solidFill>
              <a:srgbClr val="FEFEFE"/>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dist"/>
            <a:r>
              <a:rPr lang="en-US" altLang="zh-CN" sz="2400">
                <a:solidFill>
                  <a:schemeClr val="bg1"/>
                </a:solidFill>
                <a:ea typeface="黑体" panose="02010609060101010101" pitchFamily="49" charset="-122"/>
              </a:rPr>
              <a:t>  </a:t>
            </a:r>
            <a:r>
              <a:rPr lang="zh-CN" altLang="en-US" sz="2400">
                <a:solidFill>
                  <a:schemeClr val="bg1"/>
                </a:solidFill>
                <a:ea typeface="黑体" panose="02010609060101010101" pitchFamily="49" charset="-122"/>
              </a:rPr>
              <a:t>2、发行权</a:t>
            </a:r>
            <a:endParaRPr lang="zh-CN" altLang="en-US" sz="2400">
              <a:solidFill>
                <a:schemeClr val="bg1"/>
              </a:solidFill>
              <a:ea typeface="黑体" panose="02010609060101010101" pitchFamily="49" charset="-122"/>
            </a:endParaRPr>
          </a:p>
        </p:txBody>
      </p:sp>
      <p:sp>
        <p:nvSpPr>
          <p:cNvPr id="40965" name="Text Box 5"/>
          <p:cNvSpPr txBox="1">
            <a:spLocks noChangeArrowheads="1"/>
          </p:cNvSpPr>
          <p:nvPr/>
        </p:nvSpPr>
        <p:spPr bwMode="auto">
          <a:xfrm>
            <a:off x="603250" y="1815465"/>
            <a:ext cx="8184515" cy="46615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marL="342900" indent="-342900" algn="l">
              <a:lnSpc>
                <a:spcPct val="150000"/>
              </a:lnSpc>
              <a:buFont typeface="Wingdings" panose="05000000000000000000" charset="0"/>
              <a:buChar char="Ø"/>
            </a:pPr>
            <a:r>
              <a:rPr lang="zh-CN" altLang="en-US" sz="2200" dirty="0">
                <a:solidFill>
                  <a:schemeClr val="tx1"/>
                </a:solidFill>
                <a:uFillTx/>
                <a:latin typeface="楷体" panose="02010609060101010101" pitchFamily="49" charset="-122"/>
                <a:ea typeface="楷体" panose="02010609060101010101" pitchFamily="49" charset="-122"/>
              </a:rPr>
              <a:t>著作权人所享有的以</a:t>
            </a:r>
            <a:r>
              <a:rPr lang="zh-CN" altLang="en-US" sz="2200" b="1" u="sng" dirty="0">
                <a:solidFill>
                  <a:srgbClr val="FF0000"/>
                </a:solidFill>
                <a:uFillTx/>
                <a:latin typeface="楷体" panose="02010609060101010101" pitchFamily="49" charset="-122"/>
                <a:ea typeface="楷体" panose="02010609060101010101" pitchFamily="49" charset="-122"/>
              </a:rPr>
              <a:t>出售或者赠与</a:t>
            </a:r>
            <a:r>
              <a:rPr lang="zh-CN" altLang="en-US" sz="2200" dirty="0">
                <a:solidFill>
                  <a:schemeClr val="tx1"/>
                </a:solidFill>
                <a:uFillTx/>
                <a:latin typeface="楷体" panose="02010609060101010101" pitchFamily="49" charset="-122"/>
                <a:ea typeface="楷体" panose="02010609060101010101" pitchFamily="49" charset="-122"/>
              </a:rPr>
              <a:t>方式向公众提供作品的原件或者复制件的权利</a:t>
            </a:r>
            <a:endParaRPr lang="zh-CN" altLang="en-US" sz="2200" dirty="0">
              <a:solidFill>
                <a:schemeClr val="tx1"/>
              </a:solidFill>
              <a:uFillTx/>
              <a:latin typeface="楷体" panose="02010609060101010101" pitchFamily="49" charset="-122"/>
              <a:ea typeface="楷体" panose="02010609060101010101" pitchFamily="49" charset="-122"/>
            </a:endParaRPr>
          </a:p>
          <a:p>
            <a:pPr marL="702310" indent="-342900" fontAlgn="auto">
              <a:lnSpc>
                <a:spcPct val="150000"/>
              </a:lnSpc>
              <a:buFont typeface="Wingdings" panose="05000000000000000000" charset="0"/>
              <a:buChar char="p"/>
            </a:pPr>
            <a:r>
              <a:rPr lang="zh-CN" altLang="en-US" sz="2200" dirty="0">
                <a:uFillTx/>
                <a:latin typeface="楷体" panose="02010609060101010101" pitchFamily="49" charset="-122"/>
                <a:ea typeface="楷体" panose="02010609060101010101" pitchFamily="49" charset="-122"/>
                <a:sym typeface="+mn-ea"/>
              </a:rPr>
              <a:t>面向不特定社会公众</a:t>
            </a:r>
            <a:endParaRPr lang="zh-CN" altLang="en-US" sz="2200" dirty="0">
              <a:solidFill>
                <a:schemeClr val="tx1"/>
              </a:solidFill>
              <a:uFillTx/>
              <a:latin typeface="楷体" panose="02010609060101010101" pitchFamily="49" charset="-122"/>
              <a:ea typeface="楷体" panose="02010609060101010101" pitchFamily="49" charset="-122"/>
            </a:endParaRPr>
          </a:p>
          <a:p>
            <a:pPr marL="702310" indent="-342900" fontAlgn="auto">
              <a:lnSpc>
                <a:spcPct val="150000"/>
              </a:lnSpc>
              <a:buFont typeface="Wingdings" panose="05000000000000000000" charset="0"/>
              <a:buChar char="p"/>
            </a:pPr>
            <a:r>
              <a:rPr lang="zh-CN" altLang="en-US" sz="2200" dirty="0">
                <a:solidFill>
                  <a:schemeClr val="tx1"/>
                </a:solidFill>
                <a:uFillTx/>
                <a:latin typeface="楷体" panose="02010609060101010101" pitchFamily="49" charset="-122"/>
                <a:ea typeface="楷体" panose="02010609060101010101" pitchFamily="49" charset="-122"/>
              </a:rPr>
              <a:t>转移作品载体的所有权</a:t>
            </a:r>
            <a:endParaRPr lang="zh-CN" altLang="en-US" sz="2200" dirty="0">
              <a:solidFill>
                <a:schemeClr val="tx1"/>
              </a:solidFill>
              <a:uFillTx/>
              <a:latin typeface="楷体" panose="02010609060101010101" pitchFamily="49" charset="-122"/>
              <a:ea typeface="楷体" panose="02010609060101010101" pitchFamily="49" charset="-122"/>
            </a:endParaRPr>
          </a:p>
          <a:p>
            <a:pPr marL="702310" indent="-342900" fontAlgn="auto">
              <a:lnSpc>
                <a:spcPct val="150000"/>
              </a:lnSpc>
              <a:buFont typeface="Arial" panose="020B0604020202090204" pitchFamily="34" charset="0"/>
              <a:buChar char="•"/>
            </a:pPr>
            <a:r>
              <a:rPr lang="zh-CN" altLang="en-US" sz="2200" dirty="0">
                <a:solidFill>
                  <a:schemeClr val="tx1"/>
                </a:solidFill>
                <a:uFillTx/>
                <a:latin typeface="楷体" panose="02010609060101010101" pitchFamily="49" charset="-122"/>
                <a:ea typeface="楷体" panose="02010609060101010101" pitchFamily="49" charset="-122"/>
              </a:rPr>
              <a:t>所有权与著作权的平衡：</a:t>
            </a:r>
            <a:r>
              <a:rPr lang="en-US" altLang="zh-CN" sz="2200" dirty="0">
                <a:solidFill>
                  <a:schemeClr val="tx1"/>
                </a:solidFill>
                <a:uFillTx/>
                <a:latin typeface="楷体" panose="02010609060101010101" pitchFamily="49" charset="-122"/>
                <a:ea typeface="楷体" panose="02010609060101010101" pitchFamily="49" charset="-122"/>
              </a:rPr>
              <a:t>发行权穷竭（穷尽），又称“首次销售”原则，是指著作权人将作品的原件或复制件提供给公众后即失去对这些原件或复制品的控制权，他人可以自由地再次出售，而不构成对著作权人的侵权</a:t>
            </a:r>
            <a:endParaRPr lang="en-US" altLang="zh-CN" sz="2200" dirty="0">
              <a:solidFill>
                <a:schemeClr val="tx1"/>
              </a:solidFill>
              <a:uFillTx/>
              <a:latin typeface="楷体" panose="02010609060101010101" pitchFamily="49" charset="-122"/>
              <a:ea typeface="楷体" panose="02010609060101010101" pitchFamily="49" charset="-122"/>
            </a:endParaRPr>
          </a:p>
          <a:p>
            <a:pPr marL="702310" indent="-342900" algn="l" fontAlgn="auto">
              <a:lnSpc>
                <a:spcPct val="150000"/>
              </a:lnSpc>
              <a:buFont typeface="Wingdings" panose="05000000000000000000" charset="0"/>
              <a:buChar char="p"/>
            </a:pPr>
            <a:endParaRPr lang="zh-CN" altLang="en-US" sz="2200" dirty="0">
              <a:solidFill>
                <a:schemeClr val="tx1"/>
              </a:solidFill>
              <a:uFillTx/>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1"/>
          <a:stretch>
            <a:fillRect/>
          </a:stretch>
        </p:blipFill>
        <p:spPr>
          <a:xfrm>
            <a:off x="6351" y="-7620"/>
            <a:ext cx="9137649" cy="1103630"/>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3810"/>
            <a:ext cx="3293269" cy="110013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6351" y="-7620"/>
            <a:ext cx="9137649" cy="1103630"/>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21590"/>
            <a:ext cx="3293269" cy="1100138"/>
          </a:xfrm>
          <a:prstGeom prst="rect">
            <a:avLst/>
          </a:prstGeom>
        </p:spPr>
      </p:pic>
      <p:sp>
        <p:nvSpPr>
          <p:cNvPr id="35843" name="Rectangle 3"/>
          <p:cNvSpPr>
            <a:spLocks noGrp="1" noChangeArrowheads="1"/>
          </p:cNvSpPr>
          <p:nvPr>
            <p:ph type="body" idx="1"/>
          </p:nvPr>
        </p:nvSpPr>
        <p:spPr>
          <a:xfrm>
            <a:off x="457200" y="1068705"/>
            <a:ext cx="8229600" cy="925830"/>
          </a:xfrm>
        </p:spPr>
        <p:txBody>
          <a:bodyPr>
            <a:normAutofit/>
          </a:bodyPr>
          <a:lstStyle/>
          <a:p>
            <a:pPr marL="0" indent="0">
              <a:lnSpc>
                <a:spcPct val="160000"/>
              </a:lnSpc>
              <a:spcBef>
                <a:spcPts val="0"/>
              </a:spcBef>
              <a:buNone/>
            </a:pPr>
            <a:r>
              <a:rPr lang="zh-CN" altLang="en-US" sz="2400" dirty="0">
                <a:solidFill>
                  <a:srgbClr val="FF0000"/>
                </a:solidFill>
              </a:rPr>
              <a:t>延伸：刑法上的复制发行</a:t>
            </a:r>
            <a:endParaRPr lang="zh-CN" altLang="en-US" sz="2400" u="sng" dirty="0"/>
          </a:p>
        </p:txBody>
      </p:sp>
      <p:sp>
        <p:nvSpPr>
          <p:cNvPr id="2" name="文本框 1"/>
          <p:cNvSpPr txBox="1"/>
          <p:nvPr/>
        </p:nvSpPr>
        <p:spPr>
          <a:xfrm>
            <a:off x="1076325" y="3357245"/>
            <a:ext cx="7390130" cy="1734820"/>
          </a:xfrm>
          <a:prstGeom prst="rect">
            <a:avLst/>
          </a:prstGeom>
        </p:spPr>
        <p:txBody>
          <a:bodyPr vert="horz" wrap="square" lIns="91440" tIns="45720" rIns="91440" bIns="45720" rtlCol="0" anchor="t">
            <a:spAutoFit/>
          </a:bodyPr>
          <a:lstStyle/>
          <a:p>
            <a:pPr marL="0" indent="0" algn="l" defTabSz="342900" fontAlgn="base">
              <a:lnSpc>
                <a:spcPct val="150000"/>
              </a:lnSpc>
              <a:spcBef>
                <a:spcPct val="20000"/>
              </a:spcBef>
              <a:spcAft>
                <a:spcPct val="0"/>
              </a:spcAft>
              <a:buNone/>
            </a:pPr>
            <a:r>
              <a:rPr lang="zh-CN" altLang="en-US" sz="2000" dirty="0">
                <a:solidFill>
                  <a:schemeClr val="tx1"/>
                </a:solidFill>
                <a:latin typeface="楷体" panose="02010609060101010101" pitchFamily="49" charset="-122"/>
                <a:ea typeface="楷体" panose="02010609060101010101" pitchFamily="49" charset="-122"/>
              </a:rPr>
              <a:t>《关于办理侵犯知识产权刑事案件适用法律若干问题的意见》：</a:t>
            </a:r>
            <a:endParaRPr lang="zh-CN" altLang="en-US" sz="2000" dirty="0">
              <a:solidFill>
                <a:schemeClr val="tx1"/>
              </a:solidFill>
              <a:latin typeface="楷体" panose="02010609060101010101" pitchFamily="49" charset="-122"/>
              <a:ea typeface="楷体" panose="02010609060101010101" pitchFamily="49" charset="-122"/>
            </a:endParaRPr>
          </a:p>
          <a:p>
            <a:pPr marL="0" indent="0" algn="l" defTabSz="342900" fontAlgn="base">
              <a:lnSpc>
                <a:spcPct val="150000"/>
              </a:lnSpc>
              <a:spcBef>
                <a:spcPct val="20000"/>
              </a:spcBef>
              <a:spcAft>
                <a:spcPct val="0"/>
              </a:spcAft>
              <a:buNone/>
            </a:pPr>
            <a:r>
              <a:rPr lang="zh-CN" altLang="en-US" sz="2400" b="1" dirty="0">
                <a:solidFill>
                  <a:srgbClr val="FF0000"/>
                </a:solidFill>
                <a:latin typeface="楷体" panose="02010609060101010101" pitchFamily="49" charset="-122"/>
                <a:ea typeface="楷体" panose="02010609060101010101" pitchFamily="49" charset="-122"/>
              </a:rPr>
              <a:t>十二、“发行”，包括总发行、批发、零售、通过信息网络传播以及出租、展销等活动。</a:t>
            </a:r>
            <a:endParaRPr lang="zh-CN" altLang="en-US" sz="2400" b="1" dirty="0">
              <a:solidFill>
                <a:srgbClr val="FF0000"/>
              </a:solidFill>
              <a:latin typeface="楷体" panose="02010609060101010101" pitchFamily="49" charset="-122"/>
              <a:ea typeface="楷体" panose="02010609060101010101" pitchFamily="49" charset="-122"/>
            </a:endParaRPr>
          </a:p>
        </p:txBody>
      </p:sp>
      <p:pic>
        <p:nvPicPr>
          <p:cNvPr id="4" name="图片 3"/>
          <p:cNvPicPr>
            <a:picLocks noChangeAspect="1"/>
          </p:cNvPicPr>
          <p:nvPr/>
        </p:nvPicPr>
        <p:blipFill>
          <a:blip r:embed="rId3"/>
          <a:stretch>
            <a:fillRect/>
          </a:stretch>
        </p:blipFill>
        <p:spPr>
          <a:xfrm>
            <a:off x="1964055" y="1904365"/>
            <a:ext cx="1529080" cy="1165225"/>
          </a:xfrm>
          <a:prstGeom prst="rect">
            <a:avLst/>
          </a:prstGeom>
        </p:spPr>
      </p:pic>
      <p:pic>
        <p:nvPicPr>
          <p:cNvPr id="8" name="图片 7"/>
          <p:cNvPicPr>
            <a:picLocks noChangeAspect="1"/>
          </p:cNvPicPr>
          <p:nvPr/>
        </p:nvPicPr>
        <p:blipFill>
          <a:blip r:embed="rId4"/>
          <a:stretch>
            <a:fillRect/>
          </a:stretch>
        </p:blipFill>
        <p:spPr>
          <a:xfrm>
            <a:off x="4331970" y="1967865"/>
            <a:ext cx="998855" cy="1052195"/>
          </a:xfrm>
          <a:prstGeom prst="rect">
            <a:avLst/>
          </a:prstGeom>
        </p:spPr>
      </p:pic>
      <p:pic>
        <p:nvPicPr>
          <p:cNvPr id="12" name="图片 11"/>
          <p:cNvPicPr>
            <a:picLocks noChangeAspect="1"/>
          </p:cNvPicPr>
          <p:nvPr/>
        </p:nvPicPr>
        <p:blipFill>
          <a:blip r:embed="rId5"/>
          <a:stretch>
            <a:fillRect/>
          </a:stretch>
        </p:blipFill>
        <p:spPr>
          <a:xfrm>
            <a:off x="6464300" y="1958340"/>
            <a:ext cx="1001395" cy="1057910"/>
          </a:xfrm>
          <a:prstGeom prst="rect">
            <a:avLst/>
          </a:prstGeom>
        </p:spPr>
      </p:pic>
    </p:spTree>
  </p:cSld>
  <p:clrMapOvr>
    <a:masterClrMapping/>
  </p:clrMapOvr>
  <p:transition>
    <p:dissolv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AutoShape 15"/>
          <p:cNvSpPr>
            <a:spLocks noChangeArrowheads="1"/>
          </p:cNvSpPr>
          <p:nvPr/>
        </p:nvSpPr>
        <p:spPr bwMode="auto">
          <a:xfrm>
            <a:off x="367030" y="1417955"/>
            <a:ext cx="1885950" cy="574040"/>
          </a:xfrm>
          <a:prstGeom prst="roundRect">
            <a:avLst>
              <a:gd name="adj" fmla="val 11917"/>
            </a:avLst>
          </a:prstGeom>
          <a:gradFill rotWithShape="1">
            <a:gsLst>
              <a:gs pos="0">
                <a:srgbClr val="99CC00"/>
              </a:gs>
              <a:gs pos="100000">
                <a:srgbClr val="698C00"/>
              </a:gs>
            </a:gsLst>
            <a:lin ang="5400000" scaled="1"/>
          </a:gradFill>
          <a:ln w="25400" cap="flat" cmpd="sng">
            <a:solidFill>
              <a:srgbClr val="FEFEFE"/>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dist"/>
            <a:r>
              <a:rPr lang="zh-CN" altLang="en-US" sz="3200" b="1">
                <a:solidFill>
                  <a:schemeClr val="bg1"/>
                </a:solidFill>
                <a:ea typeface="黑体" panose="02010609060101010101" pitchFamily="49" charset="-122"/>
              </a:rPr>
              <a:t> </a:t>
            </a:r>
            <a:r>
              <a:rPr lang="zh-CN" altLang="en-US" sz="2400" b="1">
                <a:solidFill>
                  <a:schemeClr val="bg1"/>
                </a:solidFill>
                <a:ea typeface="黑体" panose="02010609060101010101" pitchFamily="49" charset="-122"/>
              </a:rPr>
              <a:t>3、出租</a:t>
            </a:r>
            <a:r>
              <a:rPr lang="zh-CN" altLang="en-US" sz="2400">
                <a:solidFill>
                  <a:schemeClr val="bg1"/>
                </a:solidFill>
                <a:ea typeface="黑体" panose="02010609060101010101" pitchFamily="49" charset="-122"/>
              </a:rPr>
              <a:t>权</a:t>
            </a:r>
            <a:endParaRPr lang="zh-CN" altLang="en-US" sz="2400">
              <a:solidFill>
                <a:schemeClr val="bg1"/>
              </a:solidFill>
              <a:ea typeface="黑体" panose="02010609060101010101" pitchFamily="49" charset="-122"/>
            </a:endParaRPr>
          </a:p>
        </p:txBody>
      </p:sp>
      <p:sp>
        <p:nvSpPr>
          <p:cNvPr id="46085" name="Text Box 5"/>
          <p:cNvSpPr txBox="1">
            <a:spLocks noChangeArrowheads="1"/>
          </p:cNvSpPr>
          <p:nvPr/>
        </p:nvSpPr>
        <p:spPr bwMode="auto">
          <a:xfrm>
            <a:off x="507365" y="1920240"/>
            <a:ext cx="8192770" cy="3415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nSpc>
                <a:spcPct val="150000"/>
              </a:lnSpc>
              <a:buFont typeface="Wingdings" panose="05000000000000000000" charset="0"/>
              <a:buChar char="Ø"/>
            </a:pPr>
            <a:r>
              <a:rPr lang="zh-CN" altLang="en-US" sz="2200" b="1" dirty="0">
                <a:latin typeface="楷体" panose="02010609060101010101" pitchFamily="49" charset="-122"/>
                <a:ea typeface="楷体" panose="02010609060101010101" pitchFamily="49" charset="-122"/>
              </a:rPr>
              <a:t>著作权人</a:t>
            </a:r>
            <a:r>
              <a:rPr lang="zh-CN" altLang="en-US" sz="2200" b="1" u="sng" dirty="0">
                <a:latin typeface="楷体" panose="02010609060101010101" pitchFamily="49" charset="-122"/>
                <a:ea typeface="楷体" panose="02010609060101010101" pitchFamily="49" charset="-122"/>
              </a:rPr>
              <a:t>有偿许可</a:t>
            </a:r>
            <a:r>
              <a:rPr lang="zh-CN" altLang="en-US" sz="2200" b="1" dirty="0">
                <a:latin typeface="楷体" panose="02010609060101010101" pitchFamily="49" charset="-122"/>
                <a:ea typeface="楷体" panose="02010609060101010101" pitchFamily="49" charset="-122"/>
              </a:rPr>
              <a:t>他人临时使用</a:t>
            </a:r>
            <a:r>
              <a:rPr lang="zh-CN" altLang="en-US" sz="2200" b="1" dirty="0">
                <a:solidFill>
                  <a:srgbClr val="FF0000"/>
                </a:solidFill>
                <a:latin typeface="楷体" panose="02010609060101010101" pitchFamily="49" charset="-122"/>
                <a:ea typeface="楷体" panose="02010609060101010101" pitchFamily="49" charset="-122"/>
              </a:rPr>
              <a:t>视听作品、计算机软件的原件或者复制件</a:t>
            </a:r>
            <a:r>
              <a:rPr lang="zh-CN" altLang="en-US" sz="2200" b="1" dirty="0">
                <a:latin typeface="楷体" panose="02010609060101010101" pitchFamily="49" charset="-122"/>
                <a:ea typeface="楷体" panose="02010609060101010101" pitchFamily="49" charset="-122"/>
              </a:rPr>
              <a:t>的权利，计算机软件不是出租的主要标的的除外</a:t>
            </a:r>
            <a:endParaRPr lang="zh-CN" altLang="en-US" sz="2200" b="1" dirty="0">
              <a:latin typeface="楷体" panose="02010609060101010101" pitchFamily="49" charset="-122"/>
              <a:ea typeface="楷体" panose="02010609060101010101" pitchFamily="49" charset="-122"/>
            </a:endParaRPr>
          </a:p>
          <a:p>
            <a:pPr marL="342900" indent="-342900" algn="l">
              <a:lnSpc>
                <a:spcPct val="150000"/>
              </a:lnSpc>
              <a:buClrTx/>
              <a:buSzTx/>
              <a:buFont typeface="Wingdings" panose="05000000000000000000" charset="0"/>
              <a:buChar char="Ø"/>
            </a:pPr>
            <a:r>
              <a:rPr lang="zh-CN" altLang="en-US" sz="2200" b="1" dirty="0">
                <a:latin typeface="楷体" panose="02010609060101010101" pitchFamily="49" charset="-122"/>
                <a:ea typeface="楷体" panose="02010609060101010101" pitchFamily="49" charset="-122"/>
              </a:rPr>
              <a:t>特征：</a:t>
            </a:r>
            <a:endParaRPr lang="zh-CN" altLang="en-US" sz="2200" b="1" dirty="0">
              <a:latin typeface="楷体" panose="02010609060101010101" pitchFamily="49" charset="-122"/>
              <a:ea typeface="楷体" panose="02010609060101010101" pitchFamily="49" charset="-122"/>
            </a:endParaRPr>
          </a:p>
          <a:p>
            <a:pPr marL="702310" indent="-342900" fontAlgn="auto">
              <a:lnSpc>
                <a:spcPct val="150000"/>
              </a:lnSpc>
              <a:buFont typeface="Wingdings" panose="05000000000000000000" charset="0"/>
              <a:buChar char="p"/>
            </a:pPr>
            <a:r>
              <a:rPr lang="zh-CN" altLang="en-US" sz="2200" dirty="0">
                <a:latin typeface="楷体" panose="02010609060101010101" pitchFamily="49" charset="-122"/>
                <a:ea typeface="楷体" panose="02010609060101010101" pitchFamily="49" charset="-122"/>
              </a:rPr>
              <a:t>对象：</a:t>
            </a:r>
            <a:r>
              <a:rPr lang="zh-CN" altLang="en-US" sz="2200" dirty="0">
                <a:solidFill>
                  <a:srgbClr val="FF0000"/>
                </a:solidFill>
                <a:latin typeface="楷体" panose="02010609060101010101" pitchFamily="49" charset="-122"/>
                <a:ea typeface="楷体" panose="02010609060101010101" pitchFamily="49" charset="-122"/>
              </a:rPr>
              <a:t>视听作品、计算机软件的原件或者复制件</a:t>
            </a:r>
            <a:endParaRPr lang="zh-CN" altLang="en-US" sz="2200" dirty="0">
              <a:latin typeface="楷体" panose="02010609060101010101" pitchFamily="49" charset="-122"/>
              <a:ea typeface="楷体" panose="02010609060101010101" pitchFamily="49" charset="-122"/>
            </a:endParaRPr>
          </a:p>
          <a:p>
            <a:pPr marL="702310" indent="-342900" fontAlgn="auto">
              <a:lnSpc>
                <a:spcPct val="150000"/>
              </a:lnSpc>
              <a:buFont typeface="Wingdings" panose="05000000000000000000" charset="0"/>
              <a:buChar char="p"/>
            </a:pPr>
            <a:r>
              <a:rPr lang="zh-CN" altLang="en-US" sz="2200" dirty="0">
                <a:latin typeface="楷体" panose="02010609060101010101" pitchFamily="49" charset="-122"/>
                <a:ea typeface="楷体" panose="02010609060101010101" pitchFamily="49" charset="-122"/>
              </a:rPr>
              <a:t>例外：计算机软件不是出租的主要标的的，软件著作权人不能享有出租权</a:t>
            </a:r>
            <a:endParaRPr lang="zh-CN" altLang="en-US" sz="2200" dirty="0">
              <a:latin typeface="楷体" panose="02010609060101010101" pitchFamily="49" charset="-122"/>
              <a:ea typeface="楷体" panose="02010609060101010101" pitchFamily="49" charset="-122"/>
            </a:endParaRPr>
          </a:p>
          <a:p>
            <a:pPr marL="285750" indent="-285750"/>
            <a:endParaRPr lang="zh-CN" altLang="en-US" dirty="0"/>
          </a:p>
        </p:txBody>
      </p:sp>
      <p:pic>
        <p:nvPicPr>
          <p:cNvPr id="5" name="图片 4"/>
          <p:cNvPicPr>
            <a:picLocks noChangeAspect="1"/>
          </p:cNvPicPr>
          <p:nvPr/>
        </p:nvPicPr>
        <p:blipFill>
          <a:blip r:embed="rId1"/>
          <a:stretch>
            <a:fillRect/>
          </a:stretch>
        </p:blipFill>
        <p:spPr>
          <a:xfrm>
            <a:off x="6351" y="-7620"/>
            <a:ext cx="9137649" cy="1103630"/>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 y="0"/>
            <a:ext cx="3293269" cy="1100138"/>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6351" y="-7620"/>
            <a:ext cx="9137649" cy="1103630"/>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21590"/>
            <a:ext cx="3293269" cy="1100138"/>
          </a:xfrm>
          <a:prstGeom prst="rect">
            <a:avLst/>
          </a:prstGeom>
        </p:spPr>
      </p:pic>
      <p:sp>
        <p:nvSpPr>
          <p:cNvPr id="35843" name="Rectangle 3"/>
          <p:cNvSpPr>
            <a:spLocks noGrp="1" noChangeArrowheads="1"/>
          </p:cNvSpPr>
          <p:nvPr>
            <p:ph type="body" idx="1"/>
          </p:nvPr>
        </p:nvSpPr>
        <p:spPr>
          <a:xfrm>
            <a:off x="457200" y="1068705"/>
            <a:ext cx="8229600" cy="925830"/>
          </a:xfrm>
        </p:spPr>
        <p:txBody>
          <a:bodyPr>
            <a:normAutofit/>
          </a:bodyPr>
          <a:lstStyle/>
          <a:p>
            <a:pPr marL="0" indent="0">
              <a:lnSpc>
                <a:spcPct val="160000"/>
              </a:lnSpc>
              <a:spcBef>
                <a:spcPts val="0"/>
              </a:spcBef>
              <a:buNone/>
            </a:pPr>
            <a:r>
              <a:rPr lang="zh-CN" altLang="en-US" sz="2400" dirty="0">
                <a:solidFill>
                  <a:srgbClr val="FF0000"/>
                </a:solidFill>
              </a:rPr>
              <a:t>思考：</a:t>
            </a:r>
            <a:r>
              <a:rPr lang="en-US" altLang="zh-CN" sz="2400" dirty="0">
                <a:solidFill>
                  <a:srgbClr val="FF0000"/>
                </a:solidFill>
              </a:rPr>
              <a:t>SAAS</a:t>
            </a:r>
            <a:r>
              <a:rPr lang="zh-CN" altLang="en-US" sz="2400" dirty="0">
                <a:solidFill>
                  <a:srgbClr val="FF0000"/>
                </a:solidFill>
              </a:rPr>
              <a:t>模式下的出租？</a:t>
            </a:r>
            <a:endParaRPr lang="zh-CN" altLang="en-US" sz="2400" u="sng" dirty="0"/>
          </a:p>
        </p:txBody>
      </p:sp>
      <p:pic>
        <p:nvPicPr>
          <p:cNvPr id="2" name="图片 1"/>
          <p:cNvPicPr>
            <a:picLocks noChangeAspect="1"/>
          </p:cNvPicPr>
          <p:nvPr/>
        </p:nvPicPr>
        <p:blipFill>
          <a:blip r:embed="rId3"/>
          <a:stretch>
            <a:fillRect/>
          </a:stretch>
        </p:blipFill>
        <p:spPr>
          <a:xfrm>
            <a:off x="626745" y="1882063"/>
            <a:ext cx="4117279" cy="3093909"/>
          </a:xfrm>
          <a:prstGeom prst="rect">
            <a:avLst/>
          </a:prstGeom>
        </p:spPr>
      </p:pic>
      <p:sp>
        <p:nvSpPr>
          <p:cNvPr id="21" name="文本框 20"/>
          <p:cNvSpPr txBox="1"/>
          <p:nvPr/>
        </p:nvSpPr>
        <p:spPr>
          <a:xfrm>
            <a:off x="5542281" y="2172335"/>
            <a:ext cx="3129279" cy="1015663"/>
          </a:xfrm>
          <a:prstGeom prst="rect">
            <a:avLst/>
          </a:prstGeom>
        </p:spPr>
        <p:txBody>
          <a:bodyPr vert="horz" wrap="square" lIns="91440" tIns="45720" rIns="91440" bIns="45720" rtlCol="0" anchor="t">
            <a:spAutoFit/>
          </a:bodyPr>
          <a:lstStyle/>
          <a:p>
            <a:pPr marL="0" indent="0" algn="l" defTabSz="342900" fontAlgn="base">
              <a:lnSpc>
                <a:spcPct val="150000"/>
              </a:lnSpc>
              <a:spcBef>
                <a:spcPct val="20000"/>
              </a:spcBef>
              <a:spcAft>
                <a:spcPct val="0"/>
              </a:spcAft>
              <a:buNone/>
            </a:pPr>
            <a:r>
              <a:rPr lang="zh-CN" altLang="en-US" sz="2000" b="1" dirty="0">
                <a:latin typeface="楷体" panose="02010609060101010101" pitchFamily="49" charset="-122"/>
                <a:ea typeface="楷体" panose="02010609060101010101" pitchFamily="49" charset="-122"/>
              </a:rPr>
              <a:t>构成出租：出租权并未强调作品载体的占有转移</a:t>
            </a:r>
            <a:endParaRPr lang="zh-CN" altLang="en-US" sz="2400" b="1" dirty="0">
              <a:solidFill>
                <a:srgbClr val="FF0000"/>
              </a:solidFill>
              <a:latin typeface="楷体" panose="02010609060101010101" pitchFamily="49" charset="-122"/>
              <a:ea typeface="楷体" panose="02010609060101010101" pitchFamily="49" charset="-122"/>
            </a:endParaRPr>
          </a:p>
        </p:txBody>
      </p:sp>
      <p:sp>
        <p:nvSpPr>
          <p:cNvPr id="23" name="文本框 22"/>
          <p:cNvSpPr txBox="1"/>
          <p:nvPr/>
        </p:nvSpPr>
        <p:spPr>
          <a:xfrm>
            <a:off x="5542281" y="3429000"/>
            <a:ext cx="3322319" cy="1015663"/>
          </a:xfrm>
          <a:prstGeom prst="rect">
            <a:avLst/>
          </a:prstGeom>
        </p:spPr>
        <p:txBody>
          <a:bodyPr vert="horz" wrap="square" lIns="91440" tIns="45720" rIns="91440" bIns="45720" rtlCol="0" anchor="t">
            <a:spAutoFit/>
          </a:bodyPr>
          <a:lstStyle/>
          <a:p>
            <a:pPr marL="0" indent="0" algn="l" defTabSz="342900" fontAlgn="base">
              <a:lnSpc>
                <a:spcPct val="150000"/>
              </a:lnSpc>
              <a:spcBef>
                <a:spcPct val="20000"/>
              </a:spcBef>
              <a:spcAft>
                <a:spcPct val="0"/>
              </a:spcAft>
              <a:buNone/>
            </a:pPr>
            <a:r>
              <a:rPr lang="zh-CN" altLang="en-US" sz="2000" dirty="0">
                <a:solidFill>
                  <a:srgbClr val="FF0000"/>
                </a:solidFill>
                <a:latin typeface="楷体" panose="02010609060101010101" pitchFamily="49" charset="-122"/>
                <a:ea typeface="楷体" panose="02010609060101010101" pitchFamily="49" charset="-122"/>
              </a:rPr>
              <a:t>不构成出租：容易混淆出租权与信息网络传播权的界限</a:t>
            </a:r>
            <a:endParaRPr lang="zh-CN" altLang="en-US" sz="2400" dirty="0">
              <a:solidFill>
                <a:srgbClr val="FF0000"/>
              </a:solidFill>
              <a:latin typeface="楷体" panose="02010609060101010101" pitchFamily="49" charset="-122"/>
              <a:ea typeface="楷体" panose="02010609060101010101" pitchFamily="49" charset="-122"/>
            </a:endParaRPr>
          </a:p>
        </p:txBody>
      </p:sp>
      <p:pic>
        <p:nvPicPr>
          <p:cNvPr id="4" name="图片 3"/>
          <p:cNvPicPr>
            <a:picLocks noChangeAspect="1"/>
          </p:cNvPicPr>
          <p:nvPr/>
        </p:nvPicPr>
        <p:blipFill>
          <a:blip r:embed="rId4"/>
          <a:stretch>
            <a:fillRect/>
          </a:stretch>
        </p:blipFill>
        <p:spPr>
          <a:xfrm>
            <a:off x="3289935" y="4387850"/>
            <a:ext cx="2168525" cy="2168525"/>
          </a:xfrm>
          <a:prstGeom prst="rect">
            <a:avLst/>
          </a:prstGeom>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AutoShape 15"/>
          <p:cNvSpPr>
            <a:spLocks noChangeArrowheads="1"/>
          </p:cNvSpPr>
          <p:nvPr/>
        </p:nvSpPr>
        <p:spPr bwMode="auto">
          <a:xfrm>
            <a:off x="499844" y="1330542"/>
            <a:ext cx="1967230" cy="610870"/>
          </a:xfrm>
          <a:prstGeom prst="roundRect">
            <a:avLst>
              <a:gd name="adj" fmla="val 11917"/>
            </a:avLst>
          </a:prstGeom>
          <a:gradFill rotWithShape="1">
            <a:gsLst>
              <a:gs pos="0">
                <a:srgbClr val="99CC00"/>
              </a:gs>
              <a:gs pos="100000">
                <a:srgbClr val="698C00"/>
              </a:gs>
            </a:gsLst>
            <a:lin ang="5400000" scaled="1"/>
          </a:gradFill>
          <a:ln w="25400" cap="flat" cmpd="sng">
            <a:solidFill>
              <a:srgbClr val="FEFEFE"/>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dist"/>
            <a:r>
              <a:rPr lang="zh-CN" altLang="en-US" sz="3200" b="1">
                <a:solidFill>
                  <a:schemeClr val="bg1"/>
                </a:solidFill>
                <a:ea typeface="黑体" panose="02010609060101010101" pitchFamily="49" charset="-122"/>
              </a:rPr>
              <a:t> </a:t>
            </a:r>
            <a:r>
              <a:rPr lang="zh-CN" altLang="en-US" sz="2400" b="1">
                <a:solidFill>
                  <a:schemeClr val="bg1"/>
                </a:solidFill>
                <a:ea typeface="黑体" panose="02010609060101010101" pitchFamily="49" charset="-122"/>
              </a:rPr>
              <a:t>4、展览</a:t>
            </a:r>
            <a:r>
              <a:rPr lang="zh-CN" altLang="en-US" sz="2400">
                <a:solidFill>
                  <a:schemeClr val="bg1"/>
                </a:solidFill>
                <a:ea typeface="黑体" panose="02010609060101010101" pitchFamily="49" charset="-122"/>
              </a:rPr>
              <a:t>权</a:t>
            </a:r>
            <a:endParaRPr lang="zh-CN" altLang="en-US" sz="2400">
              <a:solidFill>
                <a:schemeClr val="bg1"/>
              </a:solidFill>
              <a:ea typeface="黑体" panose="02010609060101010101" pitchFamily="49" charset="-122"/>
            </a:endParaRPr>
          </a:p>
        </p:txBody>
      </p:sp>
      <p:sp>
        <p:nvSpPr>
          <p:cNvPr id="47109" name="Text Box 5"/>
          <p:cNvSpPr txBox="1">
            <a:spLocks noChangeArrowheads="1"/>
          </p:cNvSpPr>
          <p:nvPr/>
        </p:nvSpPr>
        <p:spPr bwMode="auto">
          <a:xfrm>
            <a:off x="707390" y="1814195"/>
            <a:ext cx="7814945" cy="26301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marL="342900" indent="-342900">
              <a:lnSpc>
                <a:spcPct val="150000"/>
              </a:lnSpc>
              <a:buFont typeface="Wingdings" panose="05000000000000000000" charset="0"/>
              <a:buChar char="Ø"/>
            </a:pPr>
            <a:r>
              <a:rPr lang="zh-CN" altLang="en-US" sz="2200" dirty="0">
                <a:solidFill>
                  <a:schemeClr val="tx1"/>
                </a:solidFill>
                <a:uFillTx/>
                <a:latin typeface="楷体" panose="02010609060101010101" pitchFamily="49" charset="-122"/>
                <a:ea typeface="楷体" panose="02010609060101010101" pitchFamily="49" charset="-122"/>
              </a:rPr>
              <a:t>公开陈列美术作品、摄影作品的原件或者</a:t>
            </a:r>
            <a:r>
              <a:rPr lang="zh-CN" altLang="en-US" sz="2200" b="1" dirty="0">
                <a:solidFill>
                  <a:srgbClr val="FF0000"/>
                </a:solidFill>
                <a:uFillTx/>
                <a:latin typeface="楷体" panose="02010609060101010101" pitchFamily="49" charset="-122"/>
                <a:ea typeface="楷体" panose="02010609060101010101" pitchFamily="49" charset="-122"/>
              </a:rPr>
              <a:t>复制件</a:t>
            </a:r>
            <a:r>
              <a:rPr lang="zh-CN" altLang="en-US" sz="2200" dirty="0">
                <a:solidFill>
                  <a:schemeClr val="tx1"/>
                </a:solidFill>
                <a:uFillTx/>
                <a:latin typeface="楷体" panose="02010609060101010101" pitchFamily="49" charset="-122"/>
                <a:ea typeface="楷体" panose="02010609060101010101" pitchFamily="49" charset="-122"/>
              </a:rPr>
              <a:t>的权利</a:t>
            </a:r>
            <a:endParaRPr lang="zh-CN" altLang="en-US" sz="2200" dirty="0">
              <a:solidFill>
                <a:schemeClr val="tx1"/>
              </a:solidFill>
              <a:uFillTx/>
              <a:latin typeface="楷体" panose="02010609060101010101" pitchFamily="49" charset="-122"/>
              <a:ea typeface="楷体" panose="02010609060101010101" pitchFamily="49" charset="-122"/>
            </a:endParaRPr>
          </a:p>
          <a:p>
            <a:pPr marL="342900" indent="-342900">
              <a:lnSpc>
                <a:spcPct val="150000"/>
              </a:lnSpc>
              <a:buFont typeface="Wingdings" panose="05000000000000000000" charset="0"/>
              <a:buChar char="Ø"/>
            </a:pPr>
            <a:r>
              <a:rPr lang="zh-CN" altLang="en-US" sz="2200" dirty="0">
                <a:solidFill>
                  <a:schemeClr val="tx1"/>
                </a:solidFill>
                <a:uFillTx/>
                <a:latin typeface="楷体" panose="02010609060101010101" pitchFamily="49" charset="-122"/>
                <a:ea typeface="楷体" panose="02010609060101010101" pitchFamily="49" charset="-122"/>
              </a:rPr>
              <a:t>特征：</a:t>
            </a:r>
            <a:endParaRPr lang="zh-CN" altLang="en-US" sz="2200" dirty="0">
              <a:solidFill>
                <a:schemeClr val="tx1"/>
              </a:solidFill>
              <a:uFillTx/>
              <a:latin typeface="楷体" panose="02010609060101010101" pitchFamily="49" charset="-122"/>
              <a:ea typeface="楷体" panose="02010609060101010101" pitchFamily="49" charset="-122"/>
            </a:endParaRPr>
          </a:p>
          <a:p>
            <a:pPr marL="702310" indent="-342900" fontAlgn="auto">
              <a:lnSpc>
                <a:spcPct val="150000"/>
              </a:lnSpc>
              <a:buFont typeface="Wingdings" panose="05000000000000000000" charset="0"/>
              <a:buChar char="p"/>
            </a:pPr>
            <a:r>
              <a:rPr lang="zh-CN" altLang="en-US" sz="2200" dirty="0">
                <a:solidFill>
                  <a:schemeClr val="tx1"/>
                </a:solidFill>
                <a:uFillTx/>
                <a:latin typeface="楷体" panose="02010609060101010101" pitchFamily="49" charset="-122"/>
                <a:ea typeface="楷体" panose="02010609060101010101" pitchFamily="49" charset="-122"/>
              </a:rPr>
              <a:t>对象限于美术作品、摄影作品</a:t>
            </a:r>
            <a:endParaRPr lang="zh-CN" altLang="en-US" sz="2200" dirty="0">
              <a:solidFill>
                <a:schemeClr val="tx1"/>
              </a:solidFill>
              <a:uFillTx/>
              <a:latin typeface="楷体" panose="02010609060101010101" pitchFamily="49" charset="-122"/>
              <a:ea typeface="楷体" panose="02010609060101010101" pitchFamily="49" charset="-122"/>
            </a:endParaRPr>
          </a:p>
          <a:p>
            <a:pPr marL="702310" indent="-342900" fontAlgn="auto">
              <a:lnSpc>
                <a:spcPct val="150000"/>
              </a:lnSpc>
              <a:buFont typeface="Wingdings" panose="05000000000000000000" charset="0"/>
              <a:buChar char="p"/>
            </a:pPr>
            <a:r>
              <a:rPr lang="zh-CN" altLang="en-US" sz="2200" dirty="0">
                <a:solidFill>
                  <a:schemeClr val="tx1"/>
                </a:solidFill>
                <a:uFillTx/>
                <a:latin typeface="楷体" panose="02010609060101010101" pitchFamily="49" charset="-122"/>
                <a:ea typeface="楷体" panose="02010609060101010101" pitchFamily="49" charset="-122"/>
              </a:rPr>
              <a:t>有形载体不发生权利移转</a:t>
            </a:r>
            <a:endParaRPr lang="zh-CN" altLang="en-US" sz="2200" dirty="0">
              <a:solidFill>
                <a:schemeClr val="tx1"/>
              </a:solidFill>
              <a:uFillTx/>
              <a:latin typeface="楷体" panose="02010609060101010101" pitchFamily="49" charset="-122"/>
              <a:ea typeface="楷体" panose="02010609060101010101" pitchFamily="49" charset="-122"/>
            </a:endParaRPr>
          </a:p>
          <a:p>
            <a:pPr marL="702310" indent="-342900" fontAlgn="auto">
              <a:lnSpc>
                <a:spcPct val="150000"/>
              </a:lnSpc>
              <a:buFont typeface="Wingdings" panose="05000000000000000000" charset="0"/>
              <a:buChar char="p"/>
            </a:pPr>
            <a:r>
              <a:rPr lang="zh-CN" altLang="en-US" sz="2200" dirty="0">
                <a:solidFill>
                  <a:schemeClr val="tx1"/>
                </a:solidFill>
                <a:uFillTx/>
                <a:latin typeface="楷体" panose="02010609060101010101" pitchFamily="49" charset="-122"/>
                <a:ea typeface="楷体" panose="02010609060101010101" pitchFamily="49" charset="-122"/>
              </a:rPr>
              <a:t>以静态形式直接或借助设备展示</a:t>
            </a:r>
            <a:endParaRPr lang="zh-CN" altLang="en-US" sz="2200" dirty="0">
              <a:solidFill>
                <a:schemeClr val="tx1"/>
              </a:solidFill>
              <a:uFillTx/>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1"/>
          <a:stretch>
            <a:fillRect/>
          </a:stretch>
        </p:blipFill>
        <p:spPr>
          <a:xfrm>
            <a:off x="6985" y="-7620"/>
            <a:ext cx="9137015" cy="1103630"/>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 y="-14605"/>
            <a:ext cx="3293269" cy="110013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6985" y="-7620"/>
            <a:ext cx="9137015" cy="1103630"/>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 y="-14605"/>
            <a:ext cx="3293269" cy="1100138"/>
          </a:xfrm>
          <a:prstGeom prst="rect">
            <a:avLst/>
          </a:prstGeom>
        </p:spPr>
      </p:pic>
      <p:sp>
        <p:nvSpPr>
          <p:cNvPr id="9" name="Rectangle 3"/>
          <p:cNvSpPr txBox="1">
            <a:spLocks noChangeArrowheads="1"/>
          </p:cNvSpPr>
          <p:nvPr/>
        </p:nvSpPr>
        <p:spPr>
          <a:xfrm>
            <a:off x="457200" y="1068705"/>
            <a:ext cx="8229600" cy="9258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60000"/>
              </a:lnSpc>
              <a:spcBef>
                <a:spcPts val="0"/>
              </a:spcBef>
              <a:buFont typeface="Arial" panose="020B0604020202090204" pitchFamily="34" charset="0"/>
              <a:buNone/>
            </a:pPr>
            <a:r>
              <a:rPr lang="zh-CN" altLang="en-US" sz="2400" dirty="0">
                <a:solidFill>
                  <a:srgbClr val="FF0000"/>
                </a:solidFill>
              </a:rPr>
              <a:t>思考：公开陈列的方式？</a:t>
            </a:r>
            <a:endParaRPr lang="zh-CN" altLang="en-US" sz="2400" u="sng" dirty="0"/>
          </a:p>
        </p:txBody>
      </p:sp>
      <p:pic>
        <p:nvPicPr>
          <p:cNvPr id="4" name="图片 3"/>
          <p:cNvPicPr>
            <a:picLocks noChangeAspect="1"/>
          </p:cNvPicPr>
          <p:nvPr/>
        </p:nvPicPr>
        <p:blipFill>
          <a:blip r:embed="rId3"/>
          <a:stretch>
            <a:fillRect/>
          </a:stretch>
        </p:blipFill>
        <p:spPr>
          <a:xfrm>
            <a:off x="586740" y="1904365"/>
            <a:ext cx="1929130" cy="2327275"/>
          </a:xfrm>
          <a:prstGeom prst="rect">
            <a:avLst/>
          </a:prstGeom>
        </p:spPr>
      </p:pic>
      <p:pic>
        <p:nvPicPr>
          <p:cNvPr id="6" name="图片 5"/>
          <p:cNvPicPr>
            <a:picLocks noChangeAspect="1"/>
          </p:cNvPicPr>
          <p:nvPr/>
        </p:nvPicPr>
        <p:blipFill>
          <a:blip r:embed="rId4"/>
          <a:stretch>
            <a:fillRect/>
          </a:stretch>
        </p:blipFill>
        <p:spPr>
          <a:xfrm>
            <a:off x="3236595" y="2134235"/>
            <a:ext cx="1532255" cy="2298700"/>
          </a:xfrm>
          <a:prstGeom prst="rect">
            <a:avLst/>
          </a:prstGeom>
        </p:spPr>
      </p:pic>
      <p:sp>
        <p:nvSpPr>
          <p:cNvPr id="7" name="箭头: 右 6"/>
          <p:cNvSpPr/>
          <p:nvPr/>
        </p:nvSpPr>
        <p:spPr>
          <a:xfrm>
            <a:off x="2656204" y="3193374"/>
            <a:ext cx="367081" cy="476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5"/>
          <a:stretch>
            <a:fillRect/>
          </a:stretch>
        </p:blipFill>
        <p:spPr>
          <a:xfrm>
            <a:off x="5557520" y="1472565"/>
            <a:ext cx="3439160" cy="4946650"/>
          </a:xfrm>
          <a:prstGeom prst="rect">
            <a:avLst/>
          </a:prstGeom>
        </p:spPr>
      </p:pic>
      <p:sp>
        <p:nvSpPr>
          <p:cNvPr id="15" name="文本框 14"/>
          <p:cNvSpPr txBox="1"/>
          <p:nvPr/>
        </p:nvSpPr>
        <p:spPr>
          <a:xfrm>
            <a:off x="3218974" y="1635482"/>
            <a:ext cx="1566835" cy="498663"/>
          </a:xfrm>
          <a:prstGeom prst="rect">
            <a:avLst/>
          </a:prstGeom>
        </p:spPr>
        <p:txBody>
          <a:bodyPr vert="horz" wrap="square" lIns="91440" tIns="45720" rIns="91440" bIns="45720" rtlCol="0" anchor="t">
            <a:spAutoFit/>
          </a:bodyPr>
          <a:lstStyle/>
          <a:p>
            <a:pPr marL="0" indent="0" algn="ctr" defTabSz="342900" fontAlgn="base">
              <a:lnSpc>
                <a:spcPct val="150000"/>
              </a:lnSpc>
              <a:spcBef>
                <a:spcPct val="20000"/>
              </a:spcBef>
              <a:spcAft>
                <a:spcPct val="0"/>
              </a:spcAft>
              <a:buNone/>
            </a:pPr>
            <a:r>
              <a:rPr lang="en-US" altLang="zh-CN" sz="2000" dirty="0">
                <a:solidFill>
                  <a:srgbClr val="FF0000"/>
                </a:solidFill>
                <a:latin typeface="Times New Roman" panose="02020703060505090304" pitchFamily="18" charset="0"/>
                <a:ea typeface="楷体" panose="02010609060101010101" pitchFamily="49" charset="-122"/>
                <a:cs typeface="Times New Roman" panose="02020703060505090304" pitchFamily="18" charset="0"/>
              </a:rPr>
              <a:t>Cos play</a:t>
            </a:r>
            <a:endParaRPr lang="zh-CN" altLang="en-US" sz="2400" dirty="0">
              <a:solidFill>
                <a:srgbClr val="FF0000"/>
              </a:solidFill>
              <a:latin typeface="Times New Roman" panose="02020703060505090304" pitchFamily="18" charset="0"/>
              <a:ea typeface="楷体" panose="02010609060101010101" pitchFamily="49" charset="-122"/>
              <a:cs typeface="Times New Roman" panose="02020703060505090304" pitchFamily="18" charset="0"/>
            </a:endParaRPr>
          </a:p>
        </p:txBody>
      </p:sp>
      <p:pic>
        <p:nvPicPr>
          <p:cNvPr id="2" name="图片 1"/>
          <p:cNvPicPr>
            <a:picLocks noChangeAspect="1"/>
          </p:cNvPicPr>
          <p:nvPr/>
        </p:nvPicPr>
        <p:blipFill>
          <a:blip r:embed="rId6"/>
          <a:stretch>
            <a:fillRect/>
          </a:stretch>
        </p:blipFill>
        <p:spPr>
          <a:xfrm>
            <a:off x="1568450" y="4806950"/>
            <a:ext cx="1731645" cy="17316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6985" y="-7620"/>
            <a:ext cx="9137015" cy="1103630"/>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 y="-5715"/>
            <a:ext cx="3293269" cy="1100138"/>
          </a:xfrm>
          <a:prstGeom prst="rect">
            <a:avLst/>
          </a:prstGeom>
        </p:spPr>
      </p:pic>
      <p:sp>
        <p:nvSpPr>
          <p:cNvPr id="10" name="矩形​​ 27"/>
          <p:cNvSpPr>
            <a:spLocks noChangeArrowheads="1"/>
          </p:cNvSpPr>
          <p:nvPr/>
        </p:nvSpPr>
        <p:spPr bwMode="auto">
          <a:xfrm>
            <a:off x="464820" y="1792605"/>
            <a:ext cx="8371840" cy="3141345"/>
          </a:xfrm>
          <a:prstGeom prst="rect">
            <a:avLst/>
          </a:prstGeom>
          <a:solidFill>
            <a:srgbClr val="F2F2F2"/>
          </a:solidFill>
          <a:ln w="12700" cap="flat" cmpd="sng">
            <a:solidFill>
              <a:srgbClr val="BFBFBF"/>
            </a:solidFill>
            <a:prstDash val="dash"/>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indent="0">
              <a:lnSpc>
                <a:spcPct val="160000"/>
              </a:lnSpc>
              <a:spcBef>
                <a:spcPts val="0"/>
              </a:spcBef>
              <a:buNone/>
            </a:pPr>
            <a:r>
              <a:rPr lang="en-US" altLang="zh-CN" sz="2000" dirty="0">
                <a:solidFill>
                  <a:schemeClr val="tx1"/>
                </a:solidFill>
                <a:latin typeface="华文楷体" panose="02010600040101010101" pitchFamily="2" charset="-122"/>
                <a:ea typeface="华文楷体" panose="02010600040101010101" pitchFamily="2" charset="-122"/>
                <a:sym typeface="+mn-ea"/>
              </a:rPr>
              <a:t>1</a:t>
            </a:r>
            <a:r>
              <a:rPr lang="zh-CN" altLang="en-US" sz="2000" dirty="0">
                <a:solidFill>
                  <a:schemeClr val="tx1"/>
                </a:solidFill>
                <a:latin typeface="华文楷体" panose="02010600040101010101" pitchFamily="2" charset="-122"/>
                <a:ea typeface="华文楷体" panose="02010600040101010101" pitchFamily="2" charset="-122"/>
                <a:sym typeface="+mn-ea"/>
              </a:rPr>
              <a:t>、典型形式：商业性展览机构或专门性展览机构将美术作品、摄影作品放置在物理空间内，比如美展、摄影展</a:t>
            </a:r>
            <a:endParaRPr lang="en-US" altLang="zh-CN" sz="2000" dirty="0">
              <a:solidFill>
                <a:srgbClr val="FF0000"/>
              </a:solidFill>
              <a:latin typeface="华文楷体" panose="02010600040101010101" pitchFamily="2" charset="-122"/>
              <a:ea typeface="华文楷体" panose="02010600040101010101" pitchFamily="2" charset="-122"/>
              <a:sym typeface="+mn-ea"/>
            </a:endParaRPr>
          </a:p>
          <a:p>
            <a:pPr marL="0" indent="0">
              <a:lnSpc>
                <a:spcPct val="160000"/>
              </a:lnSpc>
              <a:spcBef>
                <a:spcPts val="0"/>
              </a:spcBef>
              <a:buNone/>
            </a:pPr>
            <a:r>
              <a:rPr lang="en-US" altLang="zh-CN" sz="2000" dirty="0">
                <a:solidFill>
                  <a:srgbClr val="FF0000"/>
                </a:solidFill>
                <a:latin typeface="华文楷体" panose="02010600040101010101" pitchFamily="2" charset="-122"/>
                <a:ea typeface="华文楷体" panose="02010600040101010101" pitchFamily="2" charset="-122"/>
                <a:sym typeface="+mn-ea"/>
              </a:rPr>
              <a:t>2</a:t>
            </a:r>
            <a:r>
              <a:rPr lang="zh-CN" altLang="en-US" sz="2000" dirty="0">
                <a:solidFill>
                  <a:srgbClr val="FF0000"/>
                </a:solidFill>
                <a:latin typeface="华文楷体" panose="02010600040101010101" pitchFamily="2" charset="-122"/>
                <a:ea typeface="华文楷体" panose="02010600040101010101" pitchFamily="2" charset="-122"/>
                <a:sym typeface="+mn-ea"/>
              </a:rPr>
              <a:t>、非典型形式：通过投影、闭路电视、网络等展示作品；通过现场活动展示角色造型；举行灯展、婚纱摄影器材展览会等主题展览活动使用作品；在商业推广活动中使用作品；以壁画、照片、模型、雕塑等形式作为店面装饰</a:t>
            </a:r>
            <a:endParaRPr lang="zh-CN" altLang="en-US" sz="2000" dirty="0">
              <a:solidFill>
                <a:srgbClr val="FF0000"/>
              </a:solidFill>
              <a:latin typeface="华文楷体" panose="02010600040101010101" pitchFamily="2" charset="-122"/>
              <a:ea typeface="华文楷体" panose="02010600040101010101" pitchFamily="2" charset="-122"/>
              <a:sym typeface="+mn-ea"/>
            </a:endParaRPr>
          </a:p>
        </p:txBody>
      </p:sp>
      <p:sp>
        <p:nvSpPr>
          <p:cNvPr id="2" name="矩形 1"/>
          <p:cNvSpPr/>
          <p:nvPr/>
        </p:nvSpPr>
        <p:spPr>
          <a:xfrm>
            <a:off x="465455" y="1110615"/>
            <a:ext cx="3511550" cy="681990"/>
          </a:xfrm>
          <a:prstGeom prst="rect">
            <a:avLst/>
          </a:prstGeom>
        </p:spPr>
        <p:txBody>
          <a:bodyPr wrap="square">
            <a:spAutoFit/>
          </a:bodyPr>
          <a:lstStyle/>
          <a:p>
            <a:pPr>
              <a:lnSpc>
                <a:spcPct val="160000"/>
              </a:lnSpc>
            </a:pPr>
            <a:r>
              <a:rPr lang="zh-CN" altLang="en-US" sz="2400" dirty="0">
                <a:solidFill>
                  <a:srgbClr val="FF0000"/>
                </a:solidFill>
              </a:rPr>
              <a:t>公开陈列方式的</a:t>
            </a:r>
            <a:r>
              <a:rPr lang="zh-CN" altLang="en-US" sz="2400" dirty="0">
                <a:solidFill>
                  <a:srgbClr val="FF0000"/>
                </a:solidFill>
                <a:sym typeface="+mn-ea"/>
              </a:rPr>
              <a:t>总结</a:t>
            </a:r>
            <a:endParaRPr lang="en-US" altLang="zh-CN" sz="2400" dirty="0">
              <a:solidFill>
                <a:srgbClr val="FF0000"/>
              </a:solidFill>
              <a:sym typeface="+mn-ea"/>
            </a:endParaRPr>
          </a:p>
        </p:txBody>
      </p:sp>
      <p:pic>
        <p:nvPicPr>
          <p:cNvPr id="4" name="图片 3"/>
          <p:cNvPicPr>
            <a:picLocks noChangeAspect="1"/>
          </p:cNvPicPr>
          <p:nvPr/>
        </p:nvPicPr>
        <p:blipFill>
          <a:blip r:embed="rId3"/>
          <a:stretch>
            <a:fillRect/>
          </a:stretch>
        </p:blipFill>
        <p:spPr>
          <a:xfrm>
            <a:off x="1480820" y="4625340"/>
            <a:ext cx="2698750" cy="1802765"/>
          </a:xfrm>
          <a:prstGeom prst="rect">
            <a:avLst/>
          </a:prstGeom>
        </p:spPr>
      </p:pic>
      <p:pic>
        <p:nvPicPr>
          <p:cNvPr id="6" name="图片 5"/>
          <p:cNvPicPr>
            <a:picLocks noChangeAspect="1"/>
          </p:cNvPicPr>
          <p:nvPr/>
        </p:nvPicPr>
        <p:blipFill>
          <a:blip r:embed="rId4"/>
          <a:stretch>
            <a:fillRect/>
          </a:stretch>
        </p:blipFill>
        <p:spPr>
          <a:xfrm>
            <a:off x="4762500" y="4401185"/>
            <a:ext cx="3148965" cy="23869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494665" y="1109345"/>
            <a:ext cx="8229600" cy="449580"/>
          </a:xfrm>
        </p:spPr>
        <p:txBody>
          <a:bodyPr/>
          <a:lstStyle/>
          <a:p>
            <a:pPr algn="ctr"/>
            <a:r>
              <a:rPr lang="zh-CN" altLang="en-US" sz="2400" dirty="0">
                <a:latin typeface="黑体" panose="02010609060101010101" pitchFamily="49" charset="-122"/>
                <a:ea typeface="黑体" panose="02010609060101010101" pitchFamily="49" charset="-122"/>
              </a:rPr>
              <a:t>三、无形利用权体系</a:t>
            </a:r>
            <a:endParaRPr lang="zh-CN" altLang="en-US" sz="2400" dirty="0">
              <a:latin typeface="黑体" panose="02010609060101010101" pitchFamily="49" charset="-122"/>
              <a:ea typeface="黑体" panose="02010609060101010101" pitchFamily="49" charset="-122"/>
            </a:endParaRPr>
          </a:p>
        </p:txBody>
      </p:sp>
      <p:sp>
        <p:nvSpPr>
          <p:cNvPr id="48131" name="AutoShape 15"/>
          <p:cNvSpPr>
            <a:spLocks noChangeArrowheads="1"/>
          </p:cNvSpPr>
          <p:nvPr/>
        </p:nvSpPr>
        <p:spPr bwMode="auto">
          <a:xfrm>
            <a:off x="568325" y="1552575"/>
            <a:ext cx="1697355" cy="544195"/>
          </a:xfrm>
          <a:prstGeom prst="roundRect">
            <a:avLst>
              <a:gd name="adj" fmla="val 11917"/>
            </a:avLst>
          </a:prstGeom>
          <a:gradFill rotWithShape="1">
            <a:gsLst>
              <a:gs pos="0">
                <a:srgbClr val="99CC00"/>
              </a:gs>
              <a:gs pos="100000">
                <a:srgbClr val="698C00"/>
              </a:gs>
            </a:gsLst>
            <a:lin ang="5400000" scaled="1"/>
          </a:gradFill>
          <a:ln w="25400" cap="flat" cmpd="sng">
            <a:solidFill>
              <a:srgbClr val="FEFEFE"/>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dist"/>
            <a:r>
              <a:rPr lang="zh-CN" altLang="en-US" sz="2400" b="1">
                <a:solidFill>
                  <a:schemeClr val="bg1"/>
                </a:solidFill>
                <a:ea typeface="黑体" panose="02010609060101010101" pitchFamily="49" charset="-122"/>
              </a:rPr>
              <a:t>5、表演</a:t>
            </a:r>
            <a:r>
              <a:rPr lang="zh-CN" altLang="en-US" sz="2400">
                <a:solidFill>
                  <a:schemeClr val="bg1"/>
                </a:solidFill>
                <a:ea typeface="黑体" panose="02010609060101010101" pitchFamily="49" charset="-122"/>
              </a:rPr>
              <a:t>权</a:t>
            </a:r>
            <a:endParaRPr lang="zh-CN" altLang="en-US" sz="2400">
              <a:solidFill>
                <a:schemeClr val="bg1"/>
              </a:solidFill>
              <a:ea typeface="黑体" panose="02010609060101010101" pitchFamily="49" charset="-122"/>
            </a:endParaRPr>
          </a:p>
        </p:txBody>
      </p:sp>
      <p:sp>
        <p:nvSpPr>
          <p:cNvPr id="48133" name="Text Box 5"/>
          <p:cNvSpPr txBox="1">
            <a:spLocks noChangeArrowheads="1"/>
          </p:cNvSpPr>
          <p:nvPr/>
        </p:nvSpPr>
        <p:spPr bwMode="auto">
          <a:xfrm>
            <a:off x="744855" y="2052320"/>
            <a:ext cx="7788910" cy="2953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nSpc>
                <a:spcPct val="150000"/>
              </a:lnSpc>
              <a:buFont typeface="Wingdings" panose="05000000000000000000" charset="0"/>
              <a:buChar char="Ø"/>
            </a:pPr>
            <a:r>
              <a:rPr lang="zh-CN" altLang="en-US" sz="2200" dirty="0">
                <a:ea typeface="楷体" panose="02010609060101010101" pitchFamily="49" charset="-122"/>
              </a:rPr>
              <a:t>向</a:t>
            </a:r>
            <a:r>
              <a:rPr lang="zh-CN" altLang="en-US" sz="2200" dirty="0">
                <a:solidFill>
                  <a:srgbClr val="FF0000"/>
                </a:solidFill>
                <a:ea typeface="楷体" panose="02010609060101010101" pitchFamily="49" charset="-122"/>
              </a:rPr>
              <a:t>不特定</a:t>
            </a:r>
            <a:r>
              <a:rPr lang="zh-CN" altLang="en-US" sz="2200" dirty="0">
                <a:ea typeface="楷体" panose="02010609060101010101" pitchFamily="49" charset="-122"/>
              </a:rPr>
              <a:t>的多数人</a:t>
            </a:r>
            <a:r>
              <a:rPr lang="zh-CN" altLang="en-US" sz="2200" dirty="0">
                <a:solidFill>
                  <a:srgbClr val="FF0000"/>
                </a:solidFill>
                <a:ea typeface="楷体" panose="02010609060101010101" pitchFamily="49" charset="-122"/>
              </a:rPr>
              <a:t>公开</a:t>
            </a:r>
            <a:r>
              <a:rPr lang="zh-CN" altLang="en-US" sz="2200" dirty="0">
                <a:ea typeface="楷体" panose="02010609060101010101" pitchFamily="49" charset="-122"/>
              </a:rPr>
              <a:t>表演作品以及</a:t>
            </a:r>
            <a:r>
              <a:rPr lang="zh-CN" altLang="en-US" sz="2200" dirty="0">
                <a:solidFill>
                  <a:srgbClr val="FF0000"/>
                </a:solidFill>
                <a:ea typeface="楷体" panose="02010609060101010101" pitchFamily="49" charset="-122"/>
              </a:rPr>
              <a:t>用各种手段公开播送作品的表演</a:t>
            </a:r>
            <a:r>
              <a:rPr lang="zh-CN" altLang="en-US" sz="2200" dirty="0">
                <a:ea typeface="楷体" panose="02010609060101010101" pitchFamily="49" charset="-122"/>
              </a:rPr>
              <a:t>的权利</a:t>
            </a:r>
            <a:endParaRPr lang="zh-CN" altLang="en-US" sz="2200" dirty="0">
              <a:ea typeface="楷体" panose="02010609060101010101" pitchFamily="49" charset="-122"/>
            </a:endParaRPr>
          </a:p>
          <a:p>
            <a:pPr marL="342900" indent="-342900">
              <a:lnSpc>
                <a:spcPct val="150000"/>
              </a:lnSpc>
              <a:buFont typeface="Wingdings" panose="05000000000000000000" charset="0"/>
              <a:buChar char="Ø"/>
            </a:pPr>
            <a:r>
              <a:rPr lang="zh-CN" altLang="en-US" sz="2000" dirty="0">
                <a:ea typeface="楷体" panose="02010609060101010101" pitchFamily="49" charset="-122"/>
              </a:rPr>
              <a:t>类型：</a:t>
            </a:r>
            <a:endParaRPr lang="zh-CN" altLang="en-US" sz="2000" dirty="0">
              <a:ea typeface="楷体" panose="02010609060101010101" pitchFamily="49" charset="-122"/>
            </a:endParaRPr>
          </a:p>
          <a:p>
            <a:pPr marL="702310" indent="-342900" fontAlgn="auto">
              <a:lnSpc>
                <a:spcPct val="150000"/>
              </a:lnSpc>
              <a:buFont typeface="Wingdings" panose="05000000000000000000" charset="0"/>
              <a:buChar char="p"/>
            </a:pPr>
            <a:r>
              <a:rPr lang="zh-CN" altLang="en-US" sz="2000" dirty="0">
                <a:ea typeface="楷体" panose="02010609060101010101" pitchFamily="49" charset="-122"/>
              </a:rPr>
              <a:t>现场表演：演员通过语言、动作、表情、道具、乐器等现场再现作品的过程</a:t>
            </a:r>
            <a:endParaRPr lang="zh-CN" altLang="en-US" sz="2000" dirty="0">
              <a:ea typeface="楷体" panose="02010609060101010101" pitchFamily="49" charset="-122"/>
            </a:endParaRPr>
          </a:p>
          <a:p>
            <a:pPr marL="702310" indent="-342900" fontAlgn="auto">
              <a:lnSpc>
                <a:spcPct val="150000"/>
              </a:lnSpc>
              <a:buFont typeface="Wingdings" panose="05000000000000000000" charset="0"/>
              <a:buChar char="p"/>
            </a:pPr>
            <a:r>
              <a:rPr lang="zh-CN" altLang="en-US" sz="2000" dirty="0">
                <a:ea typeface="楷体" panose="02010609060101010101" pitchFamily="49" charset="-122"/>
              </a:rPr>
              <a:t>机械表演：用各种手段公开播送作品的表演的行为</a:t>
            </a:r>
            <a:endParaRPr lang="zh-CN" altLang="en-US" sz="2000" dirty="0">
              <a:ea typeface="楷体" panose="02010609060101010101" pitchFamily="49" charset="-122"/>
            </a:endParaRPr>
          </a:p>
        </p:txBody>
      </p:sp>
      <p:pic>
        <p:nvPicPr>
          <p:cNvPr id="5" name="图片 4"/>
          <p:cNvPicPr>
            <a:picLocks noChangeAspect="1"/>
          </p:cNvPicPr>
          <p:nvPr/>
        </p:nvPicPr>
        <p:blipFill>
          <a:blip r:embed="rId1"/>
          <a:stretch>
            <a:fillRect/>
          </a:stretch>
        </p:blipFill>
        <p:spPr>
          <a:xfrm>
            <a:off x="-3175" y="-7620"/>
            <a:ext cx="9147175" cy="1103630"/>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 y="-6985"/>
            <a:ext cx="3293269" cy="1100138"/>
          </a:xfrm>
          <a:prstGeom prst="rect">
            <a:avLst/>
          </a:prstGeom>
        </p:spPr>
      </p:pic>
      <p:sp>
        <p:nvSpPr>
          <p:cNvPr id="49155" name="AutoShape 15"/>
          <p:cNvSpPr>
            <a:spLocks noChangeArrowheads="1"/>
          </p:cNvSpPr>
          <p:nvPr/>
        </p:nvSpPr>
        <p:spPr bwMode="auto">
          <a:xfrm>
            <a:off x="575945" y="5010785"/>
            <a:ext cx="1689735" cy="594360"/>
          </a:xfrm>
          <a:prstGeom prst="roundRect">
            <a:avLst>
              <a:gd name="adj" fmla="val 11917"/>
            </a:avLst>
          </a:prstGeom>
          <a:gradFill rotWithShape="1">
            <a:gsLst>
              <a:gs pos="0">
                <a:srgbClr val="99CC00"/>
              </a:gs>
              <a:gs pos="100000">
                <a:srgbClr val="698C00"/>
              </a:gs>
            </a:gsLst>
            <a:lin ang="5400000" scaled="1"/>
          </a:gradFill>
          <a:ln w="25400" cap="flat" cmpd="sng">
            <a:solidFill>
              <a:srgbClr val="FEFEFE"/>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p>
            <a:pPr algn="dist"/>
            <a:r>
              <a:rPr lang="zh-CN" altLang="en-US" sz="2400" dirty="0">
                <a:solidFill>
                  <a:schemeClr val="bg1"/>
                </a:solidFill>
                <a:ea typeface="黑体" panose="02010609060101010101" pitchFamily="49" charset="-122"/>
              </a:rPr>
              <a:t>6、放映权</a:t>
            </a:r>
            <a:endParaRPr lang="zh-CN" altLang="en-US" sz="2400" dirty="0">
              <a:solidFill>
                <a:schemeClr val="bg1"/>
              </a:solidFill>
              <a:ea typeface="黑体" panose="02010609060101010101" pitchFamily="49" charset="-122"/>
            </a:endParaRPr>
          </a:p>
        </p:txBody>
      </p:sp>
      <p:sp>
        <p:nvSpPr>
          <p:cNvPr id="49157" name="Text Box 5"/>
          <p:cNvSpPr txBox="1">
            <a:spLocks noChangeArrowheads="1"/>
          </p:cNvSpPr>
          <p:nvPr/>
        </p:nvSpPr>
        <p:spPr bwMode="auto">
          <a:xfrm>
            <a:off x="804545" y="5448935"/>
            <a:ext cx="7729220" cy="11068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p>
            <a:pPr marL="342900" indent="-342900" algn="l">
              <a:lnSpc>
                <a:spcPct val="150000"/>
              </a:lnSpc>
              <a:buClrTx/>
              <a:buSzTx/>
              <a:buFont typeface="Wingdings" panose="05000000000000000000" charset="0"/>
              <a:buChar char="Ø"/>
            </a:pPr>
            <a:r>
              <a:rPr lang="en-US" altLang="zh-CN" sz="2200" dirty="0">
                <a:ea typeface="楷体" panose="02010609060101010101" pitchFamily="49" charset="-122"/>
              </a:rPr>
              <a:t>通过放映机、幻灯片等技术设备公开再现美术、摄影、  视听作品等的权利</a:t>
            </a:r>
            <a:endParaRPr lang="en-US" altLang="zh-CN" sz="2200" dirty="0">
              <a:ea typeface="楷体" panose="02010609060101010101" pitchFamily="49"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6351" y="-7620"/>
            <a:ext cx="9137649" cy="1103630"/>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 y="-12700"/>
            <a:ext cx="3293269" cy="1100138"/>
          </a:xfrm>
          <a:prstGeom prst="rect">
            <a:avLst/>
          </a:prstGeom>
        </p:spPr>
      </p:pic>
      <p:sp>
        <p:nvSpPr>
          <p:cNvPr id="35843" name="Rectangle 3"/>
          <p:cNvSpPr>
            <a:spLocks noGrp="1" noChangeArrowheads="1"/>
          </p:cNvSpPr>
          <p:nvPr>
            <p:ph type="body" idx="1"/>
          </p:nvPr>
        </p:nvSpPr>
        <p:spPr>
          <a:xfrm>
            <a:off x="457200" y="1068705"/>
            <a:ext cx="8229600" cy="925830"/>
          </a:xfrm>
        </p:spPr>
        <p:txBody>
          <a:bodyPr>
            <a:normAutofit/>
          </a:bodyPr>
          <a:lstStyle/>
          <a:p>
            <a:pPr marL="0" indent="0">
              <a:lnSpc>
                <a:spcPct val="160000"/>
              </a:lnSpc>
              <a:spcBef>
                <a:spcPts val="0"/>
              </a:spcBef>
              <a:buNone/>
            </a:pPr>
            <a:r>
              <a:rPr lang="zh-CN" altLang="en-US" sz="2400" dirty="0">
                <a:solidFill>
                  <a:srgbClr val="FF0000"/>
                </a:solidFill>
              </a:rPr>
              <a:t>思考：机械表演的各种手段如何理解？</a:t>
            </a:r>
            <a:endParaRPr lang="zh-CN" altLang="en-US" sz="2400" u="sng" dirty="0"/>
          </a:p>
        </p:txBody>
      </p:sp>
      <p:pic>
        <p:nvPicPr>
          <p:cNvPr id="4" name="图片 3"/>
          <p:cNvPicPr>
            <a:picLocks noChangeAspect="1"/>
          </p:cNvPicPr>
          <p:nvPr/>
        </p:nvPicPr>
        <p:blipFill>
          <a:blip r:embed="rId3"/>
          <a:stretch>
            <a:fillRect/>
          </a:stretch>
        </p:blipFill>
        <p:spPr>
          <a:xfrm>
            <a:off x="457200" y="2017394"/>
            <a:ext cx="3727450" cy="1863725"/>
          </a:xfrm>
          <a:prstGeom prst="rect">
            <a:avLst/>
          </a:prstGeom>
        </p:spPr>
      </p:pic>
      <p:pic>
        <p:nvPicPr>
          <p:cNvPr id="6" name="图片 5"/>
          <p:cNvPicPr>
            <a:picLocks noChangeAspect="1"/>
          </p:cNvPicPr>
          <p:nvPr/>
        </p:nvPicPr>
        <p:blipFill>
          <a:blip r:embed="rId4"/>
          <a:stretch>
            <a:fillRect/>
          </a:stretch>
        </p:blipFill>
        <p:spPr>
          <a:xfrm>
            <a:off x="693552" y="4443843"/>
            <a:ext cx="3046860" cy="1756705"/>
          </a:xfrm>
          <a:prstGeom prst="rect">
            <a:avLst/>
          </a:prstGeom>
        </p:spPr>
      </p:pic>
      <p:pic>
        <p:nvPicPr>
          <p:cNvPr id="7" name="图片 6"/>
          <p:cNvPicPr>
            <a:picLocks noChangeAspect="1"/>
          </p:cNvPicPr>
          <p:nvPr/>
        </p:nvPicPr>
        <p:blipFill>
          <a:blip r:embed="rId5"/>
          <a:stretch>
            <a:fillRect/>
          </a:stretch>
        </p:blipFill>
        <p:spPr>
          <a:xfrm>
            <a:off x="4863851" y="1882397"/>
            <a:ext cx="3568958" cy="2376926"/>
          </a:xfrm>
          <a:prstGeom prst="rect">
            <a:avLst/>
          </a:prstGeom>
        </p:spPr>
      </p:pic>
      <p:pic>
        <p:nvPicPr>
          <p:cNvPr id="9" name="图片 8"/>
          <p:cNvPicPr>
            <a:picLocks noChangeAspect="1"/>
          </p:cNvPicPr>
          <p:nvPr/>
        </p:nvPicPr>
        <p:blipFill>
          <a:blip r:embed="rId6"/>
          <a:stretch>
            <a:fillRect/>
          </a:stretch>
        </p:blipFill>
        <p:spPr>
          <a:xfrm>
            <a:off x="5192721" y="4443843"/>
            <a:ext cx="2911218" cy="2189236"/>
          </a:xfrm>
          <a:prstGeom prst="rect">
            <a:avLst/>
          </a:prstGeom>
        </p:spPr>
      </p:pic>
    </p:spTree>
  </p:cSld>
  <p:clrMapOvr>
    <a:masterClrMapping/>
  </p:clrMapOvr>
  <p:transition>
    <p:dissolv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323850" y="5229225"/>
            <a:ext cx="8362950" cy="898525"/>
          </a:xfrm>
        </p:spPr>
        <p:txBody>
          <a:bodyPr/>
          <a:lstStyle/>
          <a:p>
            <a:pPr>
              <a:lnSpc>
                <a:spcPct val="80000"/>
              </a:lnSpc>
            </a:pPr>
            <a:endParaRPr lang="zh-CN" altLang="en-US" sz="1400"/>
          </a:p>
          <a:p>
            <a:pPr>
              <a:lnSpc>
                <a:spcPct val="80000"/>
              </a:lnSpc>
            </a:pPr>
            <a:endParaRPr lang="zh-CN" altLang="en-US" sz="1400"/>
          </a:p>
        </p:txBody>
      </p:sp>
      <p:sp>
        <p:nvSpPr>
          <p:cNvPr id="10244" name="Text Box 4"/>
          <p:cNvSpPr txBox="1">
            <a:spLocks noChangeArrowheads="1"/>
          </p:cNvSpPr>
          <p:nvPr/>
        </p:nvSpPr>
        <p:spPr bwMode="auto">
          <a:xfrm>
            <a:off x="1849055" y="1251585"/>
            <a:ext cx="51347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400" b="1" dirty="0">
                <a:ea typeface="黑体" panose="02010609060101010101" pitchFamily="49" charset="-122"/>
              </a:rPr>
              <a:t>著作人身权与民法中的人身权的区别</a:t>
            </a:r>
            <a:endParaRPr lang="zh-CN" altLang="en-US" sz="2400" b="1" dirty="0">
              <a:ea typeface="黑体" panose="02010609060101010101" pitchFamily="49" charset="-122"/>
            </a:endParaRPr>
          </a:p>
        </p:txBody>
      </p:sp>
      <p:sp>
        <p:nvSpPr>
          <p:cNvPr id="10245" name="圆角矩形 80"/>
          <p:cNvSpPr>
            <a:spLocks noChangeArrowheads="1"/>
          </p:cNvSpPr>
          <p:nvPr/>
        </p:nvSpPr>
        <p:spPr bwMode="auto">
          <a:xfrm>
            <a:off x="323850" y="1915160"/>
            <a:ext cx="4241165" cy="4319270"/>
          </a:xfrm>
          <a:prstGeom prst="roundRect">
            <a:avLst>
              <a:gd name="adj" fmla="val 4338"/>
            </a:avLst>
          </a:prstGeom>
          <a:gradFill rotWithShape="1">
            <a:gsLst>
              <a:gs pos="0">
                <a:srgbClr val="FFFFFF"/>
              </a:gs>
              <a:gs pos="51656">
                <a:srgbClr val="F0F0F0"/>
              </a:gs>
              <a:gs pos="100000">
                <a:srgbClr val="FFFFFF"/>
              </a:gs>
            </a:gsLst>
            <a:lin ang="5400000" scaled="1"/>
          </a:gradFill>
          <a:ln w="9525" cap="flat" cmpd="sng">
            <a:solidFill>
              <a:srgbClr val="DDDDDD"/>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46" name="圆角矩形 6"/>
          <p:cNvSpPr>
            <a:spLocks noChangeArrowheads="1"/>
          </p:cNvSpPr>
          <p:nvPr/>
        </p:nvSpPr>
        <p:spPr bwMode="auto">
          <a:xfrm>
            <a:off x="372745" y="2333625"/>
            <a:ext cx="3983355" cy="3759200"/>
          </a:xfrm>
          <a:prstGeom prst="roundRect">
            <a:avLst>
              <a:gd name="adj" fmla="val 3426"/>
            </a:avLst>
          </a:prstGeom>
          <a:gradFill rotWithShape="1">
            <a:gsLst>
              <a:gs pos="0">
                <a:srgbClr val="F8F8F8"/>
              </a:gs>
              <a:gs pos="7999">
                <a:srgbClr val="F8F8F8"/>
              </a:gs>
              <a:gs pos="50000">
                <a:srgbClr val="ECECEC"/>
              </a:gs>
              <a:gs pos="51656">
                <a:srgbClr val="E8E8E8"/>
              </a:gs>
              <a:gs pos="98000">
                <a:srgbClr val="F9F9F9"/>
              </a:gs>
              <a:gs pos="100000">
                <a:srgbClr val="FFFFFF"/>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90204" pitchFamily="34" charset="0"/>
                <a:ea typeface="宋体" panose="02010600030101010101" pitchFamily="2" charset="-122"/>
              </a:defRPr>
            </a:lvl1pPr>
            <a:lvl2pPr>
              <a:defRPr>
                <a:solidFill>
                  <a:schemeClr val="tx1"/>
                </a:solidFill>
                <a:latin typeface="Arial" panose="020B0604020202090204" pitchFamily="34" charset="0"/>
                <a:ea typeface="宋体" panose="02010600030101010101" pitchFamily="2" charset="-122"/>
              </a:defRPr>
            </a:lvl2pPr>
            <a:lvl3pPr>
              <a:defRPr>
                <a:solidFill>
                  <a:schemeClr val="tx1"/>
                </a:solidFill>
                <a:latin typeface="Arial" panose="020B0604020202090204" pitchFamily="34" charset="0"/>
                <a:ea typeface="宋体" panose="02010600030101010101" pitchFamily="2" charset="-122"/>
              </a:defRPr>
            </a:lvl3pPr>
            <a:lvl4pPr>
              <a:defRPr>
                <a:solidFill>
                  <a:schemeClr val="tx1"/>
                </a:solidFill>
                <a:latin typeface="Arial" panose="020B0604020202090204" pitchFamily="34" charset="0"/>
                <a:ea typeface="宋体" panose="02010600030101010101" pitchFamily="2" charset="-122"/>
              </a:defRPr>
            </a:lvl4pPr>
            <a:lvl5pPr>
              <a:defRPr>
                <a:solidFill>
                  <a:schemeClr val="tx1"/>
                </a:solidFill>
                <a:latin typeface="Arial" panose="020B0604020202090204" pitchFamily="34" charset="0"/>
                <a:ea typeface="宋体" panose="02010600030101010101"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ctr"/>
            <a:endParaRPr lang="zh-CN" altLang="zh-CN" sz="3200">
              <a:solidFill>
                <a:srgbClr val="888888"/>
              </a:solidFill>
              <a:latin typeface="微软雅黑" panose="020B0503020204020204" charset="-122"/>
              <a:ea typeface="微软雅黑" panose="020B0503020204020204" charset="-122"/>
              <a:sym typeface="微软雅黑" panose="020B0503020204020204" charset="-122"/>
            </a:endParaRPr>
          </a:p>
        </p:txBody>
      </p:sp>
      <p:sp>
        <p:nvSpPr>
          <p:cNvPr id="10249" name="圆角矩形 6"/>
          <p:cNvSpPr>
            <a:spLocks noChangeArrowheads="1"/>
          </p:cNvSpPr>
          <p:nvPr/>
        </p:nvSpPr>
        <p:spPr bwMode="auto">
          <a:xfrm>
            <a:off x="372745" y="2023110"/>
            <a:ext cx="3779520" cy="415290"/>
          </a:xfrm>
          <a:prstGeom prst="roundRect">
            <a:avLst>
              <a:gd name="adj" fmla="val 14546"/>
            </a:avLst>
          </a:prstGeom>
          <a:gradFill rotWithShape="1">
            <a:gsLst>
              <a:gs pos="0">
                <a:srgbClr val="C7AED5"/>
              </a:gs>
              <a:gs pos="7999">
                <a:srgbClr val="C7AED5"/>
              </a:gs>
              <a:gs pos="50000">
                <a:srgbClr val="A379BB"/>
              </a:gs>
              <a:gs pos="51656">
                <a:srgbClr val="A379BB"/>
              </a:gs>
              <a:gs pos="98000">
                <a:srgbClr val="C7AED5"/>
              </a:gs>
              <a:gs pos="100000">
                <a:srgbClr val="DAC8E3"/>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anose="020B0604020202090204" pitchFamily="34" charset="0"/>
                <a:ea typeface="宋体" panose="02010600030101010101" pitchFamily="2" charset="-122"/>
              </a:defRPr>
            </a:lvl1pPr>
            <a:lvl2pPr>
              <a:defRPr>
                <a:solidFill>
                  <a:schemeClr val="tx1"/>
                </a:solidFill>
                <a:latin typeface="Arial" panose="020B0604020202090204" pitchFamily="34" charset="0"/>
                <a:ea typeface="宋体" panose="02010600030101010101" pitchFamily="2" charset="-122"/>
              </a:defRPr>
            </a:lvl2pPr>
            <a:lvl3pPr>
              <a:defRPr>
                <a:solidFill>
                  <a:schemeClr val="tx1"/>
                </a:solidFill>
                <a:latin typeface="Arial" panose="020B0604020202090204" pitchFamily="34" charset="0"/>
                <a:ea typeface="宋体" panose="02010600030101010101" pitchFamily="2" charset="-122"/>
              </a:defRPr>
            </a:lvl3pPr>
            <a:lvl4pPr>
              <a:defRPr>
                <a:solidFill>
                  <a:schemeClr val="tx1"/>
                </a:solidFill>
                <a:latin typeface="Arial" panose="020B0604020202090204" pitchFamily="34" charset="0"/>
                <a:ea typeface="宋体" panose="02010600030101010101" pitchFamily="2" charset="-122"/>
              </a:defRPr>
            </a:lvl4pPr>
            <a:lvl5pPr>
              <a:defRPr>
                <a:solidFill>
                  <a:schemeClr val="tx1"/>
                </a:solidFill>
                <a:latin typeface="Arial" panose="020B0604020202090204" pitchFamily="34" charset="0"/>
                <a:ea typeface="宋体" panose="02010600030101010101"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ctr"/>
            <a:r>
              <a:rPr lang="zh-CN" altLang="en-US" sz="2000">
                <a:solidFill>
                  <a:srgbClr val="FFFFFF"/>
                </a:solidFill>
                <a:latin typeface="楷体" panose="02010609060101010101" pitchFamily="49" charset="-122"/>
                <a:ea typeface="楷体" panose="02010609060101010101" pitchFamily="49" charset="-122"/>
                <a:sym typeface="微软雅黑" panose="020B0503020204020204" charset="-122"/>
              </a:rPr>
              <a:t>著作人身权</a:t>
            </a:r>
            <a:endParaRPr lang="zh-CN" altLang="en-US" sz="2000">
              <a:latin typeface="楷体" panose="02010609060101010101" pitchFamily="49" charset="-122"/>
              <a:ea typeface="楷体" panose="02010609060101010101" pitchFamily="49" charset="-122"/>
            </a:endParaRPr>
          </a:p>
        </p:txBody>
      </p:sp>
      <p:sp>
        <p:nvSpPr>
          <p:cNvPr id="10250" name="TextBox 83"/>
          <p:cNvSpPr>
            <a:spLocks noChangeArrowheads="1"/>
          </p:cNvSpPr>
          <p:nvPr/>
        </p:nvSpPr>
        <p:spPr bwMode="auto">
          <a:xfrm>
            <a:off x="271780" y="2333625"/>
            <a:ext cx="4292600" cy="41160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90204" pitchFamily="34" charset="0"/>
                <a:ea typeface="宋体" panose="02010600030101010101" pitchFamily="2" charset="-122"/>
              </a:defRPr>
            </a:lvl1pPr>
            <a:lvl2pPr>
              <a:defRPr>
                <a:solidFill>
                  <a:schemeClr val="tx1"/>
                </a:solidFill>
                <a:latin typeface="Arial" panose="020B0604020202090204" pitchFamily="34" charset="0"/>
                <a:ea typeface="宋体" panose="02010600030101010101" pitchFamily="2" charset="-122"/>
              </a:defRPr>
            </a:lvl2pPr>
            <a:lvl3pPr>
              <a:defRPr>
                <a:solidFill>
                  <a:schemeClr val="tx1"/>
                </a:solidFill>
                <a:latin typeface="Arial" panose="020B0604020202090204" pitchFamily="34" charset="0"/>
                <a:ea typeface="宋体" panose="02010600030101010101" pitchFamily="2" charset="-122"/>
              </a:defRPr>
            </a:lvl3pPr>
            <a:lvl4pPr>
              <a:defRPr>
                <a:solidFill>
                  <a:schemeClr val="tx1"/>
                </a:solidFill>
                <a:latin typeface="Arial" panose="020B0604020202090204" pitchFamily="34" charset="0"/>
                <a:ea typeface="宋体" panose="02010600030101010101" pitchFamily="2" charset="-122"/>
              </a:defRPr>
            </a:lvl4pPr>
            <a:lvl5pPr>
              <a:defRPr>
                <a:solidFill>
                  <a:schemeClr val="tx1"/>
                </a:solidFill>
                <a:latin typeface="Arial" panose="020B0604020202090204" pitchFamily="34" charset="0"/>
                <a:ea typeface="宋体" panose="02010600030101010101"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nSpc>
                <a:spcPct val="150000"/>
              </a:lnSpc>
              <a:buFont typeface="Wingdings" panose="05000000000000000000" pitchFamily="2" charset="2"/>
              <a:buChar char="l"/>
            </a:pPr>
            <a:r>
              <a:rPr lang="zh-CN" altLang="en-US" sz="2000" dirty="0">
                <a:latin typeface="楷体" panose="02010609060101010101" pitchFamily="49" charset="-122"/>
                <a:ea typeface="楷体" panose="02010609060101010101" pitchFamily="49" charset="-122"/>
              </a:rPr>
              <a:t>以作品的创作为前提，不具有普遍性，可在权利主体死亡后独立存在</a:t>
            </a:r>
            <a:endParaRPr lang="zh-CN" altLang="en-US" sz="2000" dirty="0">
              <a:latin typeface="楷体" panose="02010609060101010101" pitchFamily="49" charset="-122"/>
              <a:ea typeface="楷体" panose="02010609060101010101" pitchFamily="49" charset="-122"/>
            </a:endParaRPr>
          </a:p>
          <a:p>
            <a:pPr>
              <a:lnSpc>
                <a:spcPct val="150000"/>
              </a:lnSpc>
              <a:buFont typeface="Wingdings" panose="05000000000000000000" pitchFamily="2" charset="2"/>
              <a:buChar char="l"/>
            </a:pPr>
            <a:r>
              <a:rPr lang="zh-CN" altLang="en-US" sz="2000" dirty="0">
                <a:latin typeface="楷体" panose="02010609060101010101" pitchFamily="49" charset="-122"/>
                <a:ea typeface="楷体" panose="02010609060101010101" pitchFamily="49" charset="-122"/>
              </a:rPr>
              <a:t>与作品相关联，对著作人身权的侵犯一般表现为对作品的直接侵犯，通过作品受侵犯而使作者间接受到侵犯</a:t>
            </a:r>
            <a:endParaRPr lang="zh-CN" altLang="en-US" sz="2000" dirty="0">
              <a:latin typeface="楷体" panose="02010609060101010101" pitchFamily="49" charset="-122"/>
              <a:ea typeface="楷体" panose="02010609060101010101" pitchFamily="49" charset="-122"/>
            </a:endParaRPr>
          </a:p>
          <a:p>
            <a:pPr>
              <a:lnSpc>
                <a:spcPct val="150000"/>
              </a:lnSpc>
              <a:buFont typeface="Wingdings" panose="05000000000000000000" pitchFamily="2" charset="2"/>
              <a:buChar char="l"/>
            </a:pPr>
            <a:r>
              <a:rPr lang="zh-CN" altLang="en-US" sz="2000" dirty="0">
                <a:latin typeface="楷体" panose="02010609060101010101" pitchFamily="49" charset="-122"/>
                <a:ea typeface="楷体" panose="02010609060101010101" pitchFamily="49" charset="-122"/>
              </a:rPr>
              <a:t>著作人身权并不是每个国家，包括有著作权法的国家都给予保护的权利</a:t>
            </a:r>
            <a:endParaRPr lang="zh-CN" altLang="en-US" sz="2000" dirty="0">
              <a:latin typeface="楷体" panose="02010609060101010101" pitchFamily="49" charset="-122"/>
              <a:ea typeface="楷体" panose="02010609060101010101" pitchFamily="49" charset="-122"/>
            </a:endParaRPr>
          </a:p>
        </p:txBody>
      </p:sp>
      <p:sp>
        <p:nvSpPr>
          <p:cNvPr id="10251" name="圆角矩形 74"/>
          <p:cNvSpPr>
            <a:spLocks noChangeArrowheads="1"/>
          </p:cNvSpPr>
          <p:nvPr/>
        </p:nvSpPr>
        <p:spPr bwMode="auto">
          <a:xfrm>
            <a:off x="4675505" y="1915160"/>
            <a:ext cx="4308475" cy="4318635"/>
          </a:xfrm>
          <a:prstGeom prst="roundRect">
            <a:avLst>
              <a:gd name="adj" fmla="val 4338"/>
            </a:avLst>
          </a:prstGeom>
          <a:gradFill rotWithShape="1">
            <a:gsLst>
              <a:gs pos="0">
                <a:srgbClr val="FFFFFF"/>
              </a:gs>
              <a:gs pos="51656">
                <a:srgbClr val="F0F0F0"/>
              </a:gs>
              <a:gs pos="100000">
                <a:srgbClr val="FFFFFF"/>
              </a:gs>
            </a:gsLst>
            <a:lin ang="5400000" scaled="1"/>
          </a:gradFill>
          <a:ln w="9525" cap="flat" cmpd="sng">
            <a:solidFill>
              <a:srgbClr val="DDDDDD"/>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252" name="圆角矩形 6"/>
          <p:cNvSpPr>
            <a:spLocks noChangeArrowheads="1"/>
          </p:cNvSpPr>
          <p:nvPr/>
        </p:nvSpPr>
        <p:spPr bwMode="auto">
          <a:xfrm>
            <a:off x="4706620" y="2333625"/>
            <a:ext cx="4195763" cy="3759200"/>
          </a:xfrm>
          <a:prstGeom prst="roundRect">
            <a:avLst>
              <a:gd name="adj" fmla="val 3426"/>
            </a:avLst>
          </a:prstGeom>
          <a:gradFill rotWithShape="1">
            <a:gsLst>
              <a:gs pos="0">
                <a:srgbClr val="F8F8F8"/>
              </a:gs>
              <a:gs pos="7999">
                <a:srgbClr val="F8F8F8"/>
              </a:gs>
              <a:gs pos="50000">
                <a:srgbClr val="ECECEC"/>
              </a:gs>
              <a:gs pos="51656">
                <a:srgbClr val="E8E8E8"/>
              </a:gs>
              <a:gs pos="98000">
                <a:srgbClr val="F9F9F9"/>
              </a:gs>
              <a:gs pos="100000">
                <a:srgbClr val="FFFFFF"/>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panose="020B0604020202090204" pitchFamily="34" charset="0"/>
                <a:ea typeface="宋体" panose="02010600030101010101" pitchFamily="2" charset="-122"/>
              </a:defRPr>
            </a:lvl1pPr>
            <a:lvl2pPr>
              <a:defRPr>
                <a:solidFill>
                  <a:schemeClr val="tx1"/>
                </a:solidFill>
                <a:latin typeface="Arial" panose="020B0604020202090204" pitchFamily="34" charset="0"/>
                <a:ea typeface="宋体" panose="02010600030101010101" pitchFamily="2" charset="-122"/>
              </a:defRPr>
            </a:lvl2pPr>
            <a:lvl3pPr>
              <a:defRPr>
                <a:solidFill>
                  <a:schemeClr val="tx1"/>
                </a:solidFill>
                <a:latin typeface="Arial" panose="020B0604020202090204" pitchFamily="34" charset="0"/>
                <a:ea typeface="宋体" panose="02010600030101010101" pitchFamily="2" charset="-122"/>
              </a:defRPr>
            </a:lvl3pPr>
            <a:lvl4pPr>
              <a:defRPr>
                <a:solidFill>
                  <a:schemeClr val="tx1"/>
                </a:solidFill>
                <a:latin typeface="Arial" panose="020B0604020202090204" pitchFamily="34" charset="0"/>
                <a:ea typeface="宋体" panose="02010600030101010101" pitchFamily="2" charset="-122"/>
              </a:defRPr>
            </a:lvl4pPr>
            <a:lvl5pPr>
              <a:defRPr>
                <a:solidFill>
                  <a:schemeClr val="tx1"/>
                </a:solidFill>
                <a:latin typeface="Arial" panose="020B0604020202090204" pitchFamily="34" charset="0"/>
                <a:ea typeface="宋体" panose="02010600030101010101"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ctr"/>
            <a:endParaRPr lang="zh-CN" altLang="zh-CN" sz="3200">
              <a:solidFill>
                <a:srgbClr val="888888"/>
              </a:solidFill>
              <a:latin typeface="微软雅黑" panose="020B0503020204020204" charset="-122"/>
              <a:ea typeface="微软雅黑" panose="020B0503020204020204" charset="-122"/>
              <a:sym typeface="微软雅黑" panose="020B0503020204020204" charset="-122"/>
            </a:endParaRPr>
          </a:p>
        </p:txBody>
      </p:sp>
      <p:sp>
        <p:nvSpPr>
          <p:cNvPr id="10255" name="圆角矩形 6"/>
          <p:cNvSpPr>
            <a:spLocks noChangeArrowheads="1"/>
          </p:cNvSpPr>
          <p:nvPr/>
        </p:nvSpPr>
        <p:spPr bwMode="auto">
          <a:xfrm>
            <a:off x="4994910" y="2023110"/>
            <a:ext cx="3781425" cy="415290"/>
          </a:xfrm>
          <a:prstGeom prst="roundRect">
            <a:avLst>
              <a:gd name="adj" fmla="val 14546"/>
            </a:avLst>
          </a:prstGeom>
          <a:gradFill rotWithShape="1">
            <a:gsLst>
              <a:gs pos="0">
                <a:srgbClr val="C7AED5"/>
              </a:gs>
              <a:gs pos="7999">
                <a:srgbClr val="C7AED5"/>
              </a:gs>
              <a:gs pos="50000">
                <a:srgbClr val="A379BB"/>
              </a:gs>
              <a:gs pos="51656">
                <a:srgbClr val="A379BB"/>
              </a:gs>
              <a:gs pos="98000">
                <a:srgbClr val="C7AED5"/>
              </a:gs>
              <a:gs pos="100000">
                <a:srgbClr val="DAC8E3"/>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anose="020B0604020202090204" pitchFamily="34" charset="0"/>
                <a:ea typeface="宋体" panose="02010600030101010101" pitchFamily="2" charset="-122"/>
              </a:defRPr>
            </a:lvl1pPr>
            <a:lvl2pPr>
              <a:defRPr>
                <a:solidFill>
                  <a:schemeClr val="tx1"/>
                </a:solidFill>
                <a:latin typeface="Arial" panose="020B0604020202090204" pitchFamily="34" charset="0"/>
                <a:ea typeface="宋体" panose="02010600030101010101" pitchFamily="2" charset="-122"/>
              </a:defRPr>
            </a:lvl2pPr>
            <a:lvl3pPr>
              <a:defRPr>
                <a:solidFill>
                  <a:schemeClr val="tx1"/>
                </a:solidFill>
                <a:latin typeface="Arial" panose="020B0604020202090204" pitchFamily="34" charset="0"/>
                <a:ea typeface="宋体" panose="02010600030101010101" pitchFamily="2" charset="-122"/>
              </a:defRPr>
            </a:lvl3pPr>
            <a:lvl4pPr>
              <a:defRPr>
                <a:solidFill>
                  <a:schemeClr val="tx1"/>
                </a:solidFill>
                <a:latin typeface="Arial" panose="020B0604020202090204" pitchFamily="34" charset="0"/>
                <a:ea typeface="宋体" panose="02010600030101010101" pitchFamily="2" charset="-122"/>
              </a:defRPr>
            </a:lvl4pPr>
            <a:lvl5pPr>
              <a:defRPr>
                <a:solidFill>
                  <a:schemeClr val="tx1"/>
                </a:solidFill>
                <a:latin typeface="Arial" panose="020B0604020202090204" pitchFamily="34" charset="0"/>
                <a:ea typeface="宋体" panose="02010600030101010101"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gn="ctr"/>
            <a:r>
              <a:rPr lang="zh-CN" altLang="en-US" sz="2000" dirty="0">
                <a:solidFill>
                  <a:srgbClr val="FFFFFF"/>
                </a:solidFill>
                <a:latin typeface="楷体" panose="02010609060101010101" pitchFamily="49" charset="-122"/>
                <a:ea typeface="楷体" panose="02010609060101010101" pitchFamily="49" charset="-122"/>
                <a:sym typeface="微软雅黑" panose="020B0503020204020204" charset="-122"/>
              </a:rPr>
              <a:t>民法中的人身权</a:t>
            </a:r>
            <a:endParaRPr lang="zh-CN" altLang="en-US" dirty="0"/>
          </a:p>
        </p:txBody>
      </p:sp>
      <p:sp>
        <p:nvSpPr>
          <p:cNvPr id="10256" name="TextBox 77"/>
          <p:cNvSpPr>
            <a:spLocks noChangeArrowheads="1"/>
          </p:cNvSpPr>
          <p:nvPr/>
        </p:nvSpPr>
        <p:spPr bwMode="auto">
          <a:xfrm>
            <a:off x="4675505" y="2548254"/>
            <a:ext cx="4258945" cy="30600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90204" pitchFamily="34" charset="0"/>
                <a:ea typeface="宋体" panose="02010600030101010101" pitchFamily="2" charset="-122"/>
              </a:defRPr>
            </a:lvl1pPr>
            <a:lvl2pPr>
              <a:defRPr>
                <a:solidFill>
                  <a:schemeClr val="tx1"/>
                </a:solidFill>
                <a:latin typeface="Arial" panose="020B0604020202090204" pitchFamily="34" charset="0"/>
                <a:ea typeface="宋体" panose="02010600030101010101" pitchFamily="2" charset="-122"/>
              </a:defRPr>
            </a:lvl2pPr>
            <a:lvl3pPr>
              <a:defRPr>
                <a:solidFill>
                  <a:schemeClr val="tx1"/>
                </a:solidFill>
                <a:latin typeface="Arial" panose="020B0604020202090204" pitchFamily="34" charset="0"/>
                <a:ea typeface="宋体" panose="02010600030101010101" pitchFamily="2" charset="-122"/>
              </a:defRPr>
            </a:lvl3pPr>
            <a:lvl4pPr>
              <a:defRPr>
                <a:solidFill>
                  <a:schemeClr val="tx1"/>
                </a:solidFill>
                <a:latin typeface="Arial" panose="020B0604020202090204" pitchFamily="34" charset="0"/>
                <a:ea typeface="宋体" panose="02010600030101010101" pitchFamily="2" charset="-122"/>
              </a:defRPr>
            </a:lvl4pPr>
            <a:lvl5pPr>
              <a:defRPr>
                <a:solidFill>
                  <a:schemeClr val="tx1"/>
                </a:solidFill>
                <a:latin typeface="Arial" panose="020B0604020202090204" pitchFamily="34" charset="0"/>
                <a:ea typeface="宋体" panose="02010600030101010101" pitchFamily="2" charset="-122"/>
              </a:defRPr>
            </a:lvl5pPr>
            <a:lvl6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6pPr>
            <a:lvl7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7pPr>
            <a:lvl8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8pPr>
            <a:lvl9pPr fontAlgn="base">
              <a:spcBef>
                <a:spcPct val="0"/>
              </a:spcBef>
              <a:spcAft>
                <a:spcPct val="0"/>
              </a:spcAft>
              <a:buFont typeface="Arial" panose="020B0604020202090204" pitchFamily="34" charset="0"/>
              <a:defRPr>
                <a:solidFill>
                  <a:schemeClr val="tx1"/>
                </a:solidFill>
                <a:latin typeface="Arial" panose="020B0604020202090204" pitchFamily="34" charset="0"/>
                <a:ea typeface="宋体" panose="02010600030101010101" pitchFamily="2" charset="-122"/>
              </a:defRPr>
            </a:lvl9pPr>
          </a:lstStyle>
          <a:p>
            <a:pPr>
              <a:lnSpc>
                <a:spcPct val="150000"/>
              </a:lnSpc>
              <a:buFont typeface="Wingdings" panose="05000000000000000000" pitchFamily="2" charset="2"/>
              <a:buChar char="l"/>
            </a:pPr>
            <a:r>
              <a:rPr lang="zh-CN" altLang="en-US" sz="2000" dirty="0">
                <a:latin typeface="楷体" panose="02010609060101010101" pitchFamily="49" charset="-122"/>
                <a:ea typeface="楷体" panose="02010609060101010101" pitchFamily="49" charset="-122"/>
              </a:rPr>
              <a:t>人人生而有之，并随着人的死亡而消亡</a:t>
            </a:r>
            <a:endParaRPr lang="zh-CN" altLang="en-US" sz="2000" dirty="0">
              <a:latin typeface="楷体" panose="02010609060101010101" pitchFamily="49" charset="-122"/>
              <a:ea typeface="楷体" panose="02010609060101010101" pitchFamily="49" charset="-122"/>
            </a:endParaRPr>
          </a:p>
          <a:p>
            <a:pPr>
              <a:lnSpc>
                <a:spcPct val="150000"/>
              </a:lnSpc>
              <a:buFont typeface="Wingdings" panose="05000000000000000000" pitchFamily="2" charset="2"/>
              <a:buChar char="l"/>
            </a:pPr>
            <a:r>
              <a:rPr lang="zh-CN" altLang="en-US" sz="2000" dirty="0">
                <a:latin typeface="楷体" panose="02010609060101010101" pitchFamily="49" charset="-122"/>
                <a:ea typeface="楷体" panose="02010609060101010101" pitchFamily="49" charset="-122"/>
              </a:rPr>
              <a:t>只与人相联系，对一般人身权的侵害通常表现为对人的直接侵害</a:t>
            </a:r>
            <a:endParaRPr lang="zh-CN" altLang="en-US" sz="2000" dirty="0">
              <a:latin typeface="楷体" panose="02010609060101010101" pitchFamily="49" charset="-122"/>
              <a:ea typeface="楷体" panose="02010609060101010101" pitchFamily="49" charset="-122"/>
            </a:endParaRPr>
          </a:p>
          <a:p>
            <a:pPr>
              <a:lnSpc>
                <a:spcPct val="150000"/>
              </a:lnSpc>
              <a:buFont typeface="Wingdings" panose="05000000000000000000" pitchFamily="2" charset="2"/>
              <a:buChar char="l"/>
            </a:pPr>
            <a:r>
              <a:rPr lang="zh-CN" altLang="en-US" sz="2000" dirty="0">
                <a:latin typeface="楷体" panose="02010609060101010101" pitchFamily="49" charset="-122"/>
                <a:ea typeface="楷体" panose="02010609060101010101" pitchFamily="49" charset="-122"/>
              </a:rPr>
              <a:t>一般人身权是一切法治国家毫无例外地给予保护的一种基本权利</a:t>
            </a:r>
            <a:endParaRPr lang="zh-CN" altLang="en-US" sz="2000" dirty="0">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1"/>
          <a:stretch>
            <a:fillRect/>
          </a:stretch>
        </p:blipFill>
        <p:spPr>
          <a:xfrm>
            <a:off x="0" y="2032"/>
            <a:ext cx="9144000" cy="1103376"/>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8" name="AutoShape 15"/>
          <p:cNvSpPr>
            <a:spLocks noChangeArrowheads="1"/>
          </p:cNvSpPr>
          <p:nvPr/>
        </p:nvSpPr>
        <p:spPr bwMode="auto">
          <a:xfrm>
            <a:off x="459105" y="1413192"/>
            <a:ext cx="1812290" cy="525145"/>
          </a:xfrm>
          <a:prstGeom prst="roundRect">
            <a:avLst>
              <a:gd name="adj" fmla="val 11917"/>
            </a:avLst>
          </a:prstGeom>
          <a:gradFill rotWithShape="1">
            <a:gsLst>
              <a:gs pos="0">
                <a:srgbClr val="99CC00"/>
              </a:gs>
              <a:gs pos="100000">
                <a:srgbClr val="698C00"/>
              </a:gs>
            </a:gsLst>
            <a:lin ang="5400000" scaled="1"/>
          </a:gradFill>
          <a:ln w="25400" cap="flat" cmpd="sng">
            <a:solidFill>
              <a:srgbClr val="FEFEFE"/>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dist"/>
            <a:r>
              <a:rPr lang="zh-CN" altLang="en-US" sz="2400">
                <a:solidFill>
                  <a:schemeClr val="bg1"/>
                </a:solidFill>
                <a:ea typeface="黑体" panose="02010609060101010101" pitchFamily="49" charset="-122"/>
              </a:rPr>
              <a:t>7、广播权</a:t>
            </a:r>
            <a:endParaRPr lang="zh-CN" altLang="en-US" sz="2400">
              <a:solidFill>
                <a:schemeClr val="bg1"/>
              </a:solidFill>
              <a:ea typeface="黑体" panose="02010609060101010101" pitchFamily="49" charset="-122"/>
            </a:endParaRPr>
          </a:p>
        </p:txBody>
      </p:sp>
      <p:sp>
        <p:nvSpPr>
          <p:cNvPr id="49160" name="Text Box 8"/>
          <p:cNvSpPr txBox="1">
            <a:spLocks noChangeArrowheads="1"/>
          </p:cNvSpPr>
          <p:nvPr/>
        </p:nvSpPr>
        <p:spPr bwMode="auto">
          <a:xfrm>
            <a:off x="588010" y="1938020"/>
            <a:ext cx="8166100" cy="31381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marL="342900" indent="-342900">
              <a:lnSpc>
                <a:spcPct val="150000"/>
              </a:lnSpc>
              <a:buFont typeface="Wingdings" panose="05000000000000000000" charset="0"/>
              <a:buChar char="Ø"/>
            </a:pPr>
            <a:r>
              <a:rPr lang="zh-CN" altLang="en-US" sz="2200" dirty="0">
                <a:uFillTx/>
                <a:ea typeface="楷体" panose="02010609060101010101" pitchFamily="49" charset="-122"/>
              </a:rPr>
              <a:t>广播权：以有线或者无线方式公开传播或者转播作品，以及通过扩音器或者其他传送符号、声音、图像的类似工具向公众传播广播的作品的权利，但不包括信息网络传播权</a:t>
            </a:r>
            <a:endParaRPr lang="zh-CN" altLang="en-US" sz="2200" dirty="0">
              <a:uFillTx/>
              <a:ea typeface="楷体" panose="02010609060101010101" pitchFamily="49" charset="-122"/>
            </a:endParaRPr>
          </a:p>
          <a:p>
            <a:pPr marL="342900" indent="-342900">
              <a:lnSpc>
                <a:spcPct val="150000"/>
              </a:lnSpc>
              <a:buFont typeface="Wingdings" panose="05000000000000000000" charset="0"/>
              <a:buChar char="Ø"/>
            </a:pPr>
            <a:r>
              <a:rPr lang="zh-CN" altLang="en-US" sz="2200" dirty="0">
                <a:uFillTx/>
                <a:ea typeface="楷体" panose="02010609060101010101" pitchFamily="49" charset="-122"/>
              </a:rPr>
              <a:t>类型：</a:t>
            </a:r>
            <a:endParaRPr lang="zh-CN" altLang="en-US" sz="2200" dirty="0">
              <a:uFillTx/>
              <a:ea typeface="楷体" panose="02010609060101010101" pitchFamily="49" charset="-122"/>
            </a:endParaRPr>
          </a:p>
          <a:p>
            <a:pPr marL="702310" indent="-342900" fontAlgn="auto">
              <a:lnSpc>
                <a:spcPct val="150000"/>
              </a:lnSpc>
              <a:buFont typeface="Wingdings" panose="05000000000000000000" charset="0"/>
              <a:buChar char="p"/>
            </a:pPr>
            <a:r>
              <a:rPr lang="zh-CN" altLang="en-US" sz="2200" dirty="0">
                <a:uFillTx/>
                <a:ea typeface="楷体" panose="02010609060101010101" pitchFamily="49" charset="-122"/>
              </a:rPr>
              <a:t>广播：无线发射台、卫星发射无线信号、有线广播</a:t>
            </a:r>
            <a:endParaRPr lang="en-US" altLang="zh-CN" sz="2200" dirty="0">
              <a:uFillTx/>
              <a:ea typeface="楷体" panose="02010609060101010101" pitchFamily="49" charset="-122"/>
            </a:endParaRPr>
          </a:p>
          <a:p>
            <a:pPr marL="702310" indent="-342900" fontAlgn="auto">
              <a:lnSpc>
                <a:spcPct val="150000"/>
              </a:lnSpc>
              <a:buFont typeface="Wingdings" panose="05000000000000000000" charset="0"/>
              <a:buChar char="p"/>
            </a:pPr>
            <a:r>
              <a:rPr lang="zh-CN" altLang="en-US" sz="2200" dirty="0">
                <a:uFillTx/>
                <a:ea typeface="楷体" panose="02010609060101010101" pitchFamily="49" charset="-122"/>
              </a:rPr>
              <a:t>公开传送广播：扩音器</a:t>
            </a:r>
            <a:endParaRPr lang="zh-CN" altLang="en-US" sz="2200" dirty="0">
              <a:uFillTx/>
              <a:ea typeface="楷体" panose="02010609060101010101" pitchFamily="49" charset="-122"/>
            </a:endParaRPr>
          </a:p>
        </p:txBody>
      </p:sp>
      <p:pic>
        <p:nvPicPr>
          <p:cNvPr id="5" name="图片 4"/>
          <p:cNvPicPr>
            <a:picLocks noChangeAspect="1"/>
          </p:cNvPicPr>
          <p:nvPr/>
        </p:nvPicPr>
        <p:blipFill>
          <a:blip r:embed="rId1"/>
          <a:stretch>
            <a:fillRect/>
          </a:stretch>
        </p:blipFill>
        <p:spPr>
          <a:xfrm>
            <a:off x="6985" y="-7620"/>
            <a:ext cx="9137015" cy="1103630"/>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 y="3175"/>
            <a:ext cx="3293269" cy="1100138"/>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AutoShape 15"/>
          <p:cNvSpPr>
            <a:spLocks noChangeArrowheads="1"/>
          </p:cNvSpPr>
          <p:nvPr/>
        </p:nvSpPr>
        <p:spPr bwMode="auto">
          <a:xfrm>
            <a:off x="396875" y="1510030"/>
            <a:ext cx="2849880" cy="637540"/>
          </a:xfrm>
          <a:prstGeom prst="roundRect">
            <a:avLst>
              <a:gd name="adj" fmla="val 11917"/>
            </a:avLst>
          </a:prstGeom>
          <a:gradFill rotWithShape="1">
            <a:gsLst>
              <a:gs pos="0">
                <a:srgbClr val="99CC00"/>
              </a:gs>
              <a:gs pos="100000">
                <a:srgbClr val="698C00"/>
              </a:gs>
            </a:gsLst>
            <a:lin ang="5400000" scaled="1"/>
          </a:gradFill>
          <a:ln w="25400">
            <a:solidFill>
              <a:srgbClr val="FEFEFE"/>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dist"/>
            <a:r>
              <a:rPr lang="zh-CN" altLang="en-US" sz="2400">
                <a:solidFill>
                  <a:schemeClr val="bg1"/>
                </a:solidFill>
                <a:ea typeface="黑体" panose="02010609060101010101" pitchFamily="49" charset="-122"/>
              </a:rPr>
              <a:t>8、信息网络传播权</a:t>
            </a:r>
            <a:endParaRPr lang="zh-CN" altLang="en-US" sz="2400">
              <a:solidFill>
                <a:schemeClr val="bg1"/>
              </a:solidFill>
              <a:ea typeface="黑体" panose="02010609060101010101" pitchFamily="49" charset="-122"/>
            </a:endParaRPr>
          </a:p>
        </p:txBody>
      </p:sp>
      <p:sp>
        <p:nvSpPr>
          <p:cNvPr id="50181" name="Text Box 5"/>
          <p:cNvSpPr txBox="1">
            <a:spLocks noChangeArrowheads="1"/>
          </p:cNvSpPr>
          <p:nvPr/>
        </p:nvSpPr>
        <p:spPr bwMode="auto">
          <a:xfrm>
            <a:off x="495935" y="2147570"/>
            <a:ext cx="8169910" cy="138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2200" dirty="0">
                <a:solidFill>
                  <a:schemeClr val="tx1"/>
                </a:solidFill>
                <a:uFillTx/>
                <a:ea typeface="楷体" panose="02010609060101010101" pitchFamily="49" charset="-122"/>
              </a:rPr>
              <a:t>以有线或者无线方式</a:t>
            </a:r>
            <a:r>
              <a:rPr lang="zh-CN" altLang="en-US" sz="2200" u="sng" dirty="0">
                <a:solidFill>
                  <a:srgbClr val="FF0000"/>
                </a:solidFill>
                <a:uFillTx/>
                <a:ea typeface="楷体" panose="02010609060101010101" pitchFamily="49" charset="-122"/>
              </a:rPr>
              <a:t>向公众提供</a:t>
            </a:r>
            <a:r>
              <a:rPr lang="zh-CN" altLang="en-US" sz="2200" dirty="0">
                <a:solidFill>
                  <a:schemeClr val="tx1"/>
                </a:solidFill>
                <a:uFillTx/>
                <a:ea typeface="楷体" panose="02010609060101010101" pitchFamily="49" charset="-122"/>
              </a:rPr>
              <a:t>，使公众可以在其选定的时间和地点</a:t>
            </a:r>
            <a:r>
              <a:rPr lang="zh-CN" altLang="en-US" sz="2200" u="sng" dirty="0">
                <a:solidFill>
                  <a:srgbClr val="FF0000"/>
                </a:solidFill>
                <a:uFillTx/>
                <a:ea typeface="楷体" panose="02010609060101010101" pitchFamily="49" charset="-122"/>
              </a:rPr>
              <a:t>获得作品</a:t>
            </a:r>
            <a:r>
              <a:rPr lang="zh-CN" altLang="en-US" sz="2200" dirty="0">
                <a:solidFill>
                  <a:schemeClr val="tx1"/>
                </a:solidFill>
                <a:uFillTx/>
                <a:ea typeface="楷体" panose="02010609060101010101" pitchFamily="49" charset="-122"/>
              </a:rPr>
              <a:t>的权利</a:t>
            </a:r>
            <a:endParaRPr lang="zh-CN" altLang="en-US" sz="2200" dirty="0">
              <a:solidFill>
                <a:schemeClr val="tx1"/>
              </a:solidFill>
              <a:uFillTx/>
              <a:ea typeface="楷体" panose="02010609060101010101" pitchFamily="49" charset="-122"/>
            </a:endParaRPr>
          </a:p>
          <a:p>
            <a:endParaRPr lang="zh-CN" altLang="en-US" dirty="0"/>
          </a:p>
        </p:txBody>
      </p:sp>
      <p:pic>
        <p:nvPicPr>
          <p:cNvPr id="50183" name="Picture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74665" y="3855599"/>
            <a:ext cx="3255963" cy="228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 name="图片 4"/>
          <p:cNvPicPr>
            <a:picLocks noChangeAspect="1"/>
          </p:cNvPicPr>
          <p:nvPr/>
        </p:nvPicPr>
        <p:blipFill>
          <a:blip r:embed="rId2"/>
          <a:stretch>
            <a:fillRect/>
          </a:stretch>
        </p:blipFill>
        <p:spPr>
          <a:xfrm>
            <a:off x="17145" y="10160"/>
            <a:ext cx="9126855" cy="1103630"/>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5" y="-4445"/>
            <a:ext cx="3293269" cy="1100138"/>
          </a:xfrm>
          <a:prstGeom prst="rect">
            <a:avLst/>
          </a:prstGeom>
        </p:spPr>
      </p:pic>
      <p:sp>
        <p:nvSpPr>
          <p:cNvPr id="2" name="矩形 1"/>
          <p:cNvSpPr/>
          <p:nvPr/>
        </p:nvSpPr>
        <p:spPr>
          <a:xfrm>
            <a:off x="617855" y="3531235"/>
            <a:ext cx="4780280" cy="2399665"/>
          </a:xfrm>
          <a:prstGeom prst="rect">
            <a:avLst/>
          </a:prstGeom>
        </p:spPr>
        <p:txBody>
          <a:bodyPr wrap="square">
            <a:spAutoFit/>
          </a:bodyPr>
          <a:lstStyle/>
          <a:p>
            <a:pPr>
              <a:lnSpc>
                <a:spcPct val="150000"/>
              </a:lnSpc>
            </a:pPr>
            <a:r>
              <a:rPr lang="zh-CN" altLang="en-US" sz="2000" dirty="0">
                <a:ea typeface="楷体" panose="02010609060101010101" pitchFamily="49" charset="-122"/>
              </a:rPr>
              <a:t>信息网络包括以计算机、电视机、固定电话机、移动电话机等电子设备为终端的计算机互联网、广播电视网、固定通信网、移动通信网等信息网络，以及向公众开放的局域网络。</a:t>
            </a:r>
            <a:endParaRPr lang="zh-CN" altLang="en-US" sz="2000" dirty="0">
              <a:ea typeface="楷体" panose="02010609060101010101" pitchFamily="49"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Text Box 3"/>
          <p:cNvSpPr txBox="1">
            <a:spLocks noChangeArrowheads="1"/>
          </p:cNvSpPr>
          <p:nvPr/>
        </p:nvSpPr>
        <p:spPr bwMode="auto">
          <a:xfrm>
            <a:off x="325120" y="1165225"/>
            <a:ext cx="809498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auto">
              <a:lnSpc>
                <a:spcPct val="150000"/>
              </a:lnSpc>
            </a:pPr>
            <a:r>
              <a:rPr lang="zh-CN" altLang="en-US" sz="2400" dirty="0">
                <a:solidFill>
                  <a:schemeClr val="bg2"/>
                </a:solidFill>
                <a:ea typeface="黑体" panose="02010609060101010101" pitchFamily="49" charset="-122"/>
                <a:hlinkClick r:id="rId1" action="ppaction://hlinkfile"/>
              </a:rPr>
              <a:t>案例：郑成思诉北京书生数字技术有限公司著作权侵权案</a:t>
            </a:r>
            <a:endParaRPr lang="zh-CN" altLang="en-US" sz="2400" dirty="0">
              <a:solidFill>
                <a:schemeClr val="bg2"/>
              </a:solidFill>
              <a:ea typeface="黑体" panose="02010609060101010101" pitchFamily="49" charset="-122"/>
            </a:endParaRPr>
          </a:p>
        </p:txBody>
      </p:sp>
      <p:sp>
        <p:nvSpPr>
          <p:cNvPr id="51204" name="矩形​​ 27"/>
          <p:cNvSpPr>
            <a:spLocks noChangeArrowheads="1"/>
          </p:cNvSpPr>
          <p:nvPr/>
        </p:nvSpPr>
        <p:spPr bwMode="auto">
          <a:xfrm>
            <a:off x="611188" y="2200275"/>
            <a:ext cx="7702550" cy="3519805"/>
          </a:xfrm>
          <a:prstGeom prst="rect">
            <a:avLst/>
          </a:prstGeom>
          <a:solidFill>
            <a:srgbClr val="F2F2F2"/>
          </a:solidFill>
          <a:ln w="12700">
            <a:solidFill>
              <a:srgbClr val="BFBFBF"/>
            </a:solidFill>
            <a:prstDash val="dash"/>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a:p>
          <a:p>
            <a:pPr algn="ctr"/>
            <a:endParaRPr lang="zh-CN" altLang="en-US">
              <a:solidFill>
                <a:srgbClr val="FFFFFF"/>
              </a:solidFill>
            </a:endParaRPr>
          </a:p>
        </p:txBody>
      </p:sp>
      <p:pic>
        <p:nvPicPr>
          <p:cNvPr id="51205" name="Picture 10" descr="http://pic002.cnblogs.com/images/2010/14032/2010111221262829.jpg"/>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968375" y="2408239"/>
            <a:ext cx="2547620" cy="30354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1206" name="Text Box 6"/>
          <p:cNvSpPr txBox="1">
            <a:spLocks noChangeArrowheads="1"/>
          </p:cNvSpPr>
          <p:nvPr/>
        </p:nvSpPr>
        <p:spPr bwMode="auto">
          <a:xfrm>
            <a:off x="3863023" y="2408555"/>
            <a:ext cx="4186237" cy="2813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2000" dirty="0">
                <a:ea typeface="楷体_GB2312" pitchFamily="49" charset="-122"/>
              </a:rPr>
              <a:t>北京书生数字技术有限公司未经郑成思教授许可，将其享有著作权的图书上传于“书生之家”网站上供公众浏览，但采取了一定措施限制公众传播。郑成思教授认为侵犯了其</a:t>
            </a:r>
            <a:r>
              <a:rPr lang="zh-CN" altLang="en-US" sz="2000" dirty="0">
                <a:solidFill>
                  <a:srgbClr val="FF0000"/>
                </a:solidFill>
                <a:ea typeface="楷体_GB2312" pitchFamily="49" charset="-122"/>
              </a:rPr>
              <a:t>网络信息传播权</a:t>
            </a:r>
            <a:r>
              <a:rPr lang="zh-CN" altLang="en-US" sz="2000" dirty="0">
                <a:ea typeface="楷体_GB2312" pitchFamily="49" charset="-122"/>
              </a:rPr>
              <a:t>，诉至法院。</a:t>
            </a:r>
            <a:endParaRPr lang="zh-CN" altLang="en-US" sz="2000" dirty="0">
              <a:ea typeface="楷体_GB2312" pitchFamily="49" charset="-122"/>
            </a:endParaRPr>
          </a:p>
        </p:txBody>
      </p:sp>
      <p:pic>
        <p:nvPicPr>
          <p:cNvPr id="7" name="图片 6"/>
          <p:cNvPicPr>
            <a:picLocks noChangeAspect="1"/>
          </p:cNvPicPr>
          <p:nvPr/>
        </p:nvPicPr>
        <p:blipFill>
          <a:blip r:embed="rId3"/>
          <a:stretch>
            <a:fillRect/>
          </a:stretch>
        </p:blipFill>
        <p:spPr>
          <a:xfrm>
            <a:off x="17145" y="-7620"/>
            <a:ext cx="9126855" cy="110363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5" y="-14605"/>
            <a:ext cx="3293269" cy="1100138"/>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矩形​​ 27"/>
          <p:cNvSpPr>
            <a:spLocks noChangeArrowheads="1"/>
          </p:cNvSpPr>
          <p:nvPr/>
        </p:nvSpPr>
        <p:spPr bwMode="auto">
          <a:xfrm>
            <a:off x="822325" y="1646873"/>
            <a:ext cx="7561263" cy="3900487"/>
          </a:xfrm>
          <a:prstGeom prst="rect">
            <a:avLst/>
          </a:prstGeom>
          <a:solidFill>
            <a:srgbClr val="F2F2F2"/>
          </a:solidFill>
          <a:ln w="12700" cap="flat" cmpd="sng">
            <a:solidFill>
              <a:srgbClr val="BFBFBF"/>
            </a:solidFill>
            <a:prstDash val="dash"/>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zh-CN" sz="2400"/>
          </a:p>
          <a:p>
            <a:r>
              <a:rPr lang="zh-CN" altLang="zh-CN" sz="2800"/>
              <a:t>　</a:t>
            </a:r>
            <a:endParaRPr lang="zh-CN" altLang="zh-CN"/>
          </a:p>
        </p:txBody>
      </p:sp>
      <p:sp>
        <p:nvSpPr>
          <p:cNvPr id="52229" name="Text Box 5"/>
          <p:cNvSpPr txBox="1">
            <a:spLocks noChangeArrowheads="1"/>
          </p:cNvSpPr>
          <p:nvPr/>
        </p:nvSpPr>
        <p:spPr bwMode="auto">
          <a:xfrm>
            <a:off x="903605" y="1646873"/>
            <a:ext cx="7134225" cy="33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2000" dirty="0">
                <a:latin typeface="华文楷体" panose="02010600040101010101" pitchFamily="2" charset="-122"/>
                <a:ea typeface="华文楷体" panose="02010600040101010101" pitchFamily="2" charset="-122"/>
              </a:rPr>
              <a:t>法院认为：</a:t>
            </a:r>
            <a:endParaRPr lang="zh-CN" altLang="en-US" sz="2000" dirty="0">
              <a:latin typeface="华文楷体" panose="02010600040101010101" pitchFamily="2" charset="-122"/>
              <a:ea typeface="华文楷体" panose="02010600040101010101" pitchFamily="2" charset="-122"/>
            </a:endParaRPr>
          </a:p>
          <a:p>
            <a:pPr>
              <a:lnSpc>
                <a:spcPct val="150000"/>
              </a:lnSpc>
            </a:pPr>
            <a:r>
              <a:rPr lang="zh-CN" altLang="en-US" sz="2000" dirty="0">
                <a:latin typeface="华文楷体" panose="02010600040101010101" pitchFamily="2" charset="-122"/>
                <a:ea typeface="华文楷体" panose="02010600040101010101" pitchFamily="2" charset="-122"/>
              </a:rPr>
              <a:t>郑成思教授依法享有对涉案作品的著作权，北京书生数字技术有限公司虽然对作品的适用范围、方式进行了必要的限制，但这些限制并</a:t>
            </a:r>
            <a:r>
              <a:rPr lang="zh-CN" altLang="en-US" sz="2000" dirty="0">
                <a:solidFill>
                  <a:srgbClr val="FF0000"/>
                </a:solidFill>
                <a:latin typeface="华文楷体" panose="02010600040101010101" pitchFamily="2" charset="-122"/>
                <a:ea typeface="华文楷体" panose="02010600040101010101" pitchFamily="2" charset="-122"/>
              </a:rPr>
              <a:t>未改变未经著作权人同意而使用其作品的行为的性质</a:t>
            </a:r>
            <a:r>
              <a:rPr lang="zh-CN" altLang="en-US" sz="2000" dirty="0">
                <a:latin typeface="华文楷体" panose="02010600040101010101" pitchFamily="2" charset="-122"/>
                <a:ea typeface="华文楷体" panose="02010600040101010101" pitchFamily="2" charset="-122"/>
              </a:rPr>
              <a:t>，而且书生公司是营利性企业，不同于公益性图书馆，</a:t>
            </a:r>
            <a:r>
              <a:rPr lang="zh-CN" altLang="en-US" sz="2000" dirty="0">
                <a:solidFill>
                  <a:srgbClr val="FF0000"/>
                </a:solidFill>
                <a:latin typeface="华文楷体" panose="02010600040101010101" pitchFamily="2" charset="-122"/>
                <a:ea typeface="华文楷体" panose="02010600040101010101" pitchFamily="2" charset="-122"/>
              </a:rPr>
              <a:t>不构成合理使用</a:t>
            </a:r>
            <a:r>
              <a:rPr lang="zh-CN" altLang="en-US" sz="2000" dirty="0">
                <a:latin typeface="华文楷体" panose="02010600040101010101" pitchFamily="2" charset="-122"/>
                <a:ea typeface="华文楷体" panose="02010600040101010101" pitchFamily="2" charset="-122"/>
              </a:rPr>
              <a:t>，认定著作权侵权成立。</a:t>
            </a:r>
            <a:endParaRPr lang="zh-CN" altLang="en-US" sz="2000" dirty="0">
              <a:latin typeface="华文楷体" panose="02010600040101010101" pitchFamily="2" charset="-122"/>
              <a:ea typeface="华文楷体" panose="02010600040101010101" pitchFamily="2" charset="-122"/>
            </a:endParaRPr>
          </a:p>
          <a:p>
            <a:pPr>
              <a:lnSpc>
                <a:spcPct val="150000"/>
              </a:lnSpc>
            </a:pPr>
            <a:r>
              <a:rPr lang="zh-CN" altLang="en-US" sz="2000" dirty="0">
                <a:latin typeface="华文楷体" panose="02010600040101010101" pitchFamily="2" charset="-122"/>
                <a:ea typeface="华文楷体" panose="02010600040101010101" pitchFamily="2" charset="-122"/>
              </a:rPr>
              <a:t>法院判决：被告停止侵权、赔礼道歉、并赔偿损失。</a:t>
            </a:r>
            <a:endParaRPr lang="zh-CN" altLang="en-US" sz="2000" dirty="0">
              <a:latin typeface="华文楷体" panose="02010600040101010101" pitchFamily="2" charset="-122"/>
              <a:ea typeface="华文楷体" panose="02010600040101010101" pitchFamily="2" charset="-122"/>
            </a:endParaRPr>
          </a:p>
        </p:txBody>
      </p:sp>
      <p:pic>
        <p:nvPicPr>
          <p:cNvPr id="9" name="图片 8"/>
          <p:cNvPicPr>
            <a:picLocks noChangeAspect="1"/>
          </p:cNvPicPr>
          <p:nvPr/>
        </p:nvPicPr>
        <p:blipFill>
          <a:blip r:embed="rId1"/>
          <a:stretch>
            <a:fillRect/>
          </a:stretch>
        </p:blipFill>
        <p:spPr>
          <a:xfrm>
            <a:off x="17145" y="-7620"/>
            <a:ext cx="9126855" cy="1103630"/>
          </a:xfrm>
          <a:prstGeom prst="rect">
            <a:avLst/>
          </a:prstGeom>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 y="-14605"/>
            <a:ext cx="3293269" cy="1100138"/>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8" name="AutoShape 15"/>
          <p:cNvSpPr>
            <a:spLocks noChangeArrowheads="1"/>
          </p:cNvSpPr>
          <p:nvPr/>
        </p:nvSpPr>
        <p:spPr bwMode="auto">
          <a:xfrm>
            <a:off x="487680" y="1774825"/>
            <a:ext cx="1812925" cy="523240"/>
          </a:xfrm>
          <a:prstGeom prst="roundRect">
            <a:avLst>
              <a:gd name="adj" fmla="val 11917"/>
            </a:avLst>
          </a:prstGeom>
          <a:gradFill rotWithShape="1">
            <a:gsLst>
              <a:gs pos="0">
                <a:srgbClr val="99CC00"/>
              </a:gs>
              <a:gs pos="100000">
                <a:srgbClr val="698C00"/>
              </a:gs>
            </a:gsLst>
            <a:lin ang="5400000" scaled="1"/>
          </a:gradFill>
          <a:ln w="25400" cap="flat" cmpd="sng">
            <a:solidFill>
              <a:srgbClr val="FEFEFE"/>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dist"/>
            <a:r>
              <a:rPr lang="en-US" altLang="zh-CN" sz="2400">
                <a:solidFill>
                  <a:schemeClr val="bg1"/>
                </a:solidFill>
                <a:latin typeface="黑体" panose="02010609060101010101" pitchFamily="49" charset="-122"/>
                <a:ea typeface="黑体" panose="02010609060101010101" pitchFamily="49" charset="-122"/>
              </a:rPr>
              <a:t>9</a:t>
            </a:r>
            <a:r>
              <a:rPr lang="zh-CN" altLang="en-US" sz="2400">
                <a:solidFill>
                  <a:schemeClr val="bg1"/>
                </a:solidFill>
                <a:latin typeface="黑体" panose="02010609060101010101" pitchFamily="49" charset="-122"/>
                <a:ea typeface="黑体" panose="02010609060101010101" pitchFamily="49" charset="-122"/>
              </a:rPr>
              <a:t>、改编权</a:t>
            </a:r>
            <a:endParaRPr lang="zh-CN" altLang="en-US" sz="2400">
              <a:solidFill>
                <a:schemeClr val="bg1"/>
              </a:solidFill>
              <a:latin typeface="黑体" panose="02010609060101010101" pitchFamily="49" charset="-122"/>
              <a:ea typeface="黑体" panose="02010609060101010101" pitchFamily="49" charset="-122"/>
            </a:endParaRPr>
          </a:p>
        </p:txBody>
      </p:sp>
      <p:sp>
        <p:nvSpPr>
          <p:cNvPr id="54280" name="Text Box 8"/>
          <p:cNvSpPr txBox="1">
            <a:spLocks noChangeArrowheads="1"/>
          </p:cNvSpPr>
          <p:nvPr/>
        </p:nvSpPr>
        <p:spPr bwMode="auto">
          <a:xfrm>
            <a:off x="684530" y="2298065"/>
            <a:ext cx="3938905" cy="2630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2200">
                <a:solidFill>
                  <a:schemeClr val="tx1"/>
                </a:solidFill>
                <a:uFillTx/>
                <a:ea typeface="楷体" panose="02010609060101010101" pitchFamily="49" charset="-122"/>
              </a:rPr>
              <a:t>改变作品，创作出具有独创性的新作品的权利：</a:t>
            </a:r>
            <a:endParaRPr lang="zh-CN" altLang="en-US" sz="2200">
              <a:solidFill>
                <a:schemeClr val="tx1"/>
              </a:solidFill>
              <a:uFillTx/>
              <a:ea typeface="楷体" panose="02010609060101010101" pitchFamily="49" charset="-122"/>
            </a:endParaRPr>
          </a:p>
          <a:p>
            <a:pPr marL="342900" indent="-342900">
              <a:lnSpc>
                <a:spcPct val="150000"/>
              </a:lnSpc>
              <a:buFont typeface="Wingdings" panose="05000000000000000000" charset="0"/>
              <a:buChar char=""/>
            </a:pPr>
            <a:r>
              <a:rPr lang="zh-CN" altLang="en-US" sz="2200">
                <a:solidFill>
                  <a:schemeClr val="tx1"/>
                </a:solidFill>
                <a:uFillTx/>
                <a:ea typeface="楷体" panose="02010609060101010101" pitchFamily="49" charset="-122"/>
              </a:rPr>
              <a:t>改变作品类型：摄影到美术</a:t>
            </a:r>
            <a:endParaRPr lang="zh-CN" altLang="en-US" sz="2200">
              <a:solidFill>
                <a:schemeClr val="tx1"/>
              </a:solidFill>
              <a:uFillTx/>
              <a:ea typeface="楷体" panose="02010609060101010101" pitchFamily="49" charset="-122"/>
            </a:endParaRPr>
          </a:p>
          <a:p>
            <a:pPr marL="342900" indent="-342900">
              <a:lnSpc>
                <a:spcPct val="150000"/>
              </a:lnSpc>
              <a:buFont typeface="Wingdings" panose="05000000000000000000" charset="0"/>
              <a:buChar char=""/>
            </a:pPr>
            <a:r>
              <a:rPr lang="zh-CN" altLang="en-US" sz="2200">
                <a:solidFill>
                  <a:schemeClr val="tx1"/>
                </a:solidFill>
                <a:uFillTx/>
                <a:ea typeface="楷体" panose="02010609060101010101" pitchFamily="49" charset="-122"/>
              </a:rPr>
              <a:t>不改变作品类型：小说到剧本、长篇到短篇</a:t>
            </a:r>
            <a:endParaRPr lang="zh-CN" altLang="en-US" sz="2200">
              <a:solidFill>
                <a:schemeClr val="tx1"/>
              </a:solidFill>
              <a:uFillTx/>
              <a:ea typeface="楷体" panose="02010609060101010101" pitchFamily="49" charset="-122"/>
            </a:endParaRPr>
          </a:p>
        </p:txBody>
      </p:sp>
      <p:pic>
        <p:nvPicPr>
          <p:cNvPr id="5" name="图片 4"/>
          <p:cNvPicPr>
            <a:picLocks noChangeAspect="1"/>
          </p:cNvPicPr>
          <p:nvPr/>
        </p:nvPicPr>
        <p:blipFill>
          <a:blip r:embed="rId1"/>
          <a:stretch>
            <a:fillRect/>
          </a:stretch>
        </p:blipFill>
        <p:spPr>
          <a:xfrm>
            <a:off x="-5715" y="-7620"/>
            <a:ext cx="9155430" cy="1103630"/>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65" y="-4445"/>
            <a:ext cx="3293269" cy="1100138"/>
          </a:xfrm>
          <a:prstGeom prst="rect">
            <a:avLst/>
          </a:prstGeom>
        </p:spPr>
      </p:pic>
      <p:pic>
        <p:nvPicPr>
          <p:cNvPr id="2" name="图片 1" descr="图片3"/>
          <p:cNvPicPr>
            <a:picLocks noChangeAspect="1"/>
          </p:cNvPicPr>
          <p:nvPr/>
        </p:nvPicPr>
        <p:blipFill>
          <a:blip r:embed="rId3"/>
          <a:stretch>
            <a:fillRect/>
          </a:stretch>
        </p:blipFill>
        <p:spPr>
          <a:xfrm>
            <a:off x="4623435" y="2559050"/>
            <a:ext cx="4196080" cy="2756535"/>
          </a:xfrm>
          <a:prstGeom prst="rect">
            <a:avLst/>
          </a:prstGeom>
        </p:spPr>
      </p:pic>
      <p:sp>
        <p:nvSpPr>
          <p:cNvPr id="54274" name="Rectangle 2"/>
          <p:cNvSpPr>
            <a:spLocks noGrp="1" noChangeArrowheads="1"/>
          </p:cNvSpPr>
          <p:nvPr>
            <p:ph type="title"/>
          </p:nvPr>
        </p:nvSpPr>
        <p:spPr>
          <a:xfrm>
            <a:off x="487680" y="1185545"/>
            <a:ext cx="7886700" cy="518160"/>
          </a:xfrm>
        </p:spPr>
        <p:txBody>
          <a:bodyPr/>
          <a:p>
            <a:pPr algn="ctr"/>
            <a:r>
              <a:rPr lang="zh-CN" altLang="en-US" sz="2400" dirty="0">
                <a:latin typeface="黑体" panose="02010609060101010101" pitchFamily="49" charset="-122"/>
                <a:ea typeface="黑体" panose="02010609060101010101" pitchFamily="49" charset="-122"/>
              </a:rPr>
              <a:t>四、演绎权体系</a:t>
            </a:r>
            <a:endParaRPr lang="zh-CN" altLang="en-US" sz="240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AutoShape 15"/>
          <p:cNvSpPr>
            <a:spLocks noChangeArrowheads="1"/>
          </p:cNvSpPr>
          <p:nvPr/>
        </p:nvSpPr>
        <p:spPr bwMode="auto">
          <a:xfrm>
            <a:off x="487680" y="1605280"/>
            <a:ext cx="1921510" cy="546735"/>
          </a:xfrm>
          <a:prstGeom prst="roundRect">
            <a:avLst>
              <a:gd name="adj" fmla="val 11917"/>
            </a:avLst>
          </a:prstGeom>
          <a:gradFill rotWithShape="1">
            <a:gsLst>
              <a:gs pos="0">
                <a:srgbClr val="99CC00"/>
              </a:gs>
              <a:gs pos="100000">
                <a:srgbClr val="698C00"/>
              </a:gs>
            </a:gsLst>
            <a:lin ang="5400000" scaled="1"/>
          </a:gradFill>
          <a:ln w="25400" cap="flat" cmpd="sng">
            <a:solidFill>
              <a:srgbClr val="FEFEFE"/>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dist"/>
            <a:r>
              <a:rPr lang="en-US" altLang="zh-CN" sz="2400">
                <a:solidFill>
                  <a:schemeClr val="bg1"/>
                </a:solidFill>
                <a:latin typeface="黑体" panose="02010609060101010101" pitchFamily="49" charset="-122"/>
                <a:ea typeface="黑体" panose="02010609060101010101" pitchFamily="49" charset="-122"/>
              </a:rPr>
              <a:t>10</a:t>
            </a:r>
            <a:r>
              <a:rPr lang="zh-CN" altLang="en-US" sz="2400">
                <a:solidFill>
                  <a:schemeClr val="bg1"/>
                </a:solidFill>
                <a:latin typeface="黑体" panose="02010609060101010101" pitchFamily="49" charset="-122"/>
                <a:ea typeface="黑体" panose="02010609060101010101" pitchFamily="49" charset="-122"/>
              </a:rPr>
              <a:t>、翻译权</a:t>
            </a:r>
            <a:endParaRPr lang="zh-CN" altLang="en-US" sz="2400">
              <a:solidFill>
                <a:schemeClr val="bg1"/>
              </a:solidFill>
              <a:latin typeface="黑体" panose="02010609060101010101" pitchFamily="49" charset="-122"/>
              <a:ea typeface="黑体" panose="02010609060101010101" pitchFamily="49" charset="-122"/>
            </a:endParaRPr>
          </a:p>
        </p:txBody>
      </p:sp>
      <p:sp>
        <p:nvSpPr>
          <p:cNvPr id="54277" name="Text Box 5"/>
          <p:cNvSpPr txBox="1">
            <a:spLocks noChangeArrowheads="1"/>
          </p:cNvSpPr>
          <p:nvPr/>
        </p:nvSpPr>
        <p:spPr bwMode="auto">
          <a:xfrm>
            <a:off x="1035685" y="2152015"/>
            <a:ext cx="7199630"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Font typeface="Wingdings" panose="05000000000000000000" charset="0"/>
              <a:buChar char="Ø"/>
            </a:pPr>
            <a:r>
              <a:rPr lang="zh-CN" altLang="en-US" sz="2200">
                <a:solidFill>
                  <a:schemeClr val="tx1"/>
                </a:solidFill>
                <a:uFillTx/>
                <a:ea typeface="楷体" panose="02010609060101010101" pitchFamily="49" charset="-122"/>
              </a:rPr>
              <a:t>将作品从一种语言文字转换成另一种语言文字的权利</a:t>
            </a:r>
            <a:endParaRPr lang="zh-CN" altLang="en-US" sz="2200">
              <a:solidFill>
                <a:schemeClr val="tx1"/>
              </a:solidFill>
              <a:uFillTx/>
              <a:ea typeface="楷体" panose="02010609060101010101" pitchFamily="49" charset="-122"/>
            </a:endParaRPr>
          </a:p>
        </p:txBody>
      </p:sp>
      <p:pic>
        <p:nvPicPr>
          <p:cNvPr id="5" name="图片 4"/>
          <p:cNvPicPr>
            <a:picLocks noChangeAspect="1"/>
          </p:cNvPicPr>
          <p:nvPr/>
        </p:nvPicPr>
        <p:blipFill>
          <a:blip r:embed="rId1"/>
          <a:stretch>
            <a:fillRect/>
          </a:stretch>
        </p:blipFill>
        <p:spPr>
          <a:xfrm>
            <a:off x="-14605" y="-7620"/>
            <a:ext cx="9155430" cy="1103630"/>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65" y="-4445"/>
            <a:ext cx="3293269" cy="1100138"/>
          </a:xfrm>
          <a:prstGeom prst="rect">
            <a:avLst/>
          </a:prstGeom>
        </p:spPr>
      </p:pic>
      <p:pic>
        <p:nvPicPr>
          <p:cNvPr id="4" name="图片 3"/>
          <p:cNvPicPr>
            <a:picLocks noChangeAspect="1"/>
          </p:cNvPicPr>
          <p:nvPr/>
        </p:nvPicPr>
        <p:blipFill>
          <a:blip r:embed="rId3"/>
          <a:stretch>
            <a:fillRect/>
          </a:stretch>
        </p:blipFill>
        <p:spPr>
          <a:xfrm>
            <a:off x="933450" y="3161665"/>
            <a:ext cx="2397125" cy="2931160"/>
          </a:xfrm>
          <a:prstGeom prst="rect">
            <a:avLst/>
          </a:prstGeom>
        </p:spPr>
      </p:pic>
      <p:pic>
        <p:nvPicPr>
          <p:cNvPr id="2" name="图片 1" descr="图片2"/>
          <p:cNvPicPr>
            <a:picLocks noChangeAspect="1"/>
          </p:cNvPicPr>
          <p:nvPr/>
        </p:nvPicPr>
        <p:blipFill>
          <a:blip r:embed="rId4"/>
          <a:stretch>
            <a:fillRect/>
          </a:stretch>
        </p:blipFill>
        <p:spPr>
          <a:xfrm>
            <a:off x="3373755" y="3362960"/>
            <a:ext cx="5000625" cy="208915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AutoShape 15"/>
          <p:cNvSpPr>
            <a:spLocks noChangeArrowheads="1"/>
          </p:cNvSpPr>
          <p:nvPr/>
        </p:nvSpPr>
        <p:spPr bwMode="auto">
          <a:xfrm>
            <a:off x="696595" y="1539875"/>
            <a:ext cx="1974850" cy="619760"/>
          </a:xfrm>
          <a:prstGeom prst="roundRect">
            <a:avLst>
              <a:gd name="adj" fmla="val 11917"/>
            </a:avLst>
          </a:prstGeom>
          <a:gradFill rotWithShape="1">
            <a:gsLst>
              <a:gs pos="0">
                <a:srgbClr val="99CC00"/>
              </a:gs>
              <a:gs pos="100000">
                <a:srgbClr val="698C00"/>
              </a:gs>
            </a:gsLst>
            <a:lin ang="5400000" scaled="1"/>
          </a:gradFill>
          <a:ln w="25400" cap="flat" cmpd="sng">
            <a:solidFill>
              <a:srgbClr val="FEFEFE"/>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dist"/>
            <a:r>
              <a:rPr lang="en-US" altLang="zh-CN" sz="2400">
                <a:solidFill>
                  <a:schemeClr val="bg1"/>
                </a:solidFill>
                <a:latin typeface="黑体" panose="02010609060101010101" pitchFamily="49" charset="-122"/>
                <a:ea typeface="黑体" panose="02010609060101010101" pitchFamily="49" charset="-122"/>
              </a:rPr>
              <a:t>11</a:t>
            </a:r>
            <a:r>
              <a:rPr lang="zh-CN" altLang="en-US" sz="2400">
                <a:solidFill>
                  <a:schemeClr val="bg1"/>
                </a:solidFill>
                <a:latin typeface="黑体" panose="02010609060101010101" pitchFamily="49" charset="-122"/>
                <a:ea typeface="黑体" panose="02010609060101010101" pitchFamily="49" charset="-122"/>
              </a:rPr>
              <a:t>、摄制权</a:t>
            </a:r>
            <a:endParaRPr lang="zh-CN" altLang="en-US" sz="2400">
              <a:solidFill>
                <a:schemeClr val="bg1"/>
              </a:solidFill>
              <a:latin typeface="黑体" panose="02010609060101010101" pitchFamily="49" charset="-122"/>
              <a:ea typeface="黑体" panose="02010609060101010101" pitchFamily="49" charset="-122"/>
            </a:endParaRPr>
          </a:p>
        </p:txBody>
      </p:sp>
      <p:sp>
        <p:nvSpPr>
          <p:cNvPr id="53253" name="Text Box 5"/>
          <p:cNvSpPr txBox="1">
            <a:spLocks noChangeArrowheads="1"/>
          </p:cNvSpPr>
          <p:nvPr/>
        </p:nvSpPr>
        <p:spPr bwMode="auto">
          <a:xfrm>
            <a:off x="973455" y="2159635"/>
            <a:ext cx="7272020" cy="598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nSpc>
                <a:spcPct val="150000"/>
              </a:lnSpc>
              <a:buFont typeface="Wingdings" panose="05000000000000000000" charset="0"/>
              <a:buChar char="Ø"/>
            </a:pPr>
            <a:r>
              <a:rPr lang="zh-CN" altLang="en-US" sz="2200">
                <a:solidFill>
                  <a:schemeClr val="tx1"/>
                </a:solidFill>
                <a:uFillTx/>
                <a:ea typeface="楷体" panose="02010609060101010101" pitchFamily="49" charset="-122"/>
              </a:rPr>
              <a:t>以摄制</a:t>
            </a:r>
            <a:r>
              <a:rPr lang="zh-CN" altLang="en-US" sz="2200">
                <a:solidFill>
                  <a:srgbClr val="FF0000"/>
                </a:solidFill>
                <a:uFillTx/>
                <a:ea typeface="楷体" panose="02010609060101010101" pitchFamily="49" charset="-122"/>
              </a:rPr>
              <a:t>视听作品</a:t>
            </a:r>
            <a:r>
              <a:rPr lang="zh-CN" altLang="en-US" sz="2200">
                <a:solidFill>
                  <a:schemeClr val="tx1"/>
                </a:solidFill>
                <a:uFillTx/>
                <a:ea typeface="楷体" panose="02010609060101010101" pitchFamily="49" charset="-122"/>
              </a:rPr>
              <a:t>的方法将作品固定在载体上的权利</a:t>
            </a:r>
            <a:endParaRPr lang="zh-CN" altLang="en-US" sz="2200">
              <a:solidFill>
                <a:schemeClr val="tx1"/>
              </a:solidFill>
              <a:uFillTx/>
              <a:ea typeface="楷体" panose="02010609060101010101" pitchFamily="49" charset="-122"/>
            </a:endParaRPr>
          </a:p>
        </p:txBody>
      </p:sp>
      <p:sp>
        <p:nvSpPr>
          <p:cNvPr id="53254" name="AutoShape 15"/>
          <p:cNvSpPr>
            <a:spLocks noChangeArrowheads="1"/>
          </p:cNvSpPr>
          <p:nvPr/>
        </p:nvSpPr>
        <p:spPr bwMode="auto">
          <a:xfrm>
            <a:off x="696595" y="3185795"/>
            <a:ext cx="1974850" cy="641985"/>
          </a:xfrm>
          <a:prstGeom prst="roundRect">
            <a:avLst>
              <a:gd name="adj" fmla="val 11917"/>
            </a:avLst>
          </a:prstGeom>
          <a:gradFill rotWithShape="1">
            <a:gsLst>
              <a:gs pos="0">
                <a:srgbClr val="99CC00"/>
              </a:gs>
              <a:gs pos="100000">
                <a:srgbClr val="698C00"/>
              </a:gs>
            </a:gsLst>
            <a:lin ang="5400000" scaled="1"/>
          </a:gradFill>
          <a:ln w="25400" cap="flat" cmpd="sng">
            <a:solidFill>
              <a:srgbClr val="FEFEFE"/>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dist"/>
            <a:r>
              <a:rPr lang="en-US" altLang="zh-CN" sz="2400">
                <a:solidFill>
                  <a:schemeClr val="bg1"/>
                </a:solidFill>
                <a:latin typeface="黑体" panose="02010609060101010101" pitchFamily="49" charset="-122"/>
                <a:ea typeface="黑体" panose="02010609060101010101" pitchFamily="49" charset="-122"/>
              </a:rPr>
              <a:t>12</a:t>
            </a:r>
            <a:r>
              <a:rPr lang="zh-CN" altLang="en-US" sz="2400">
                <a:solidFill>
                  <a:schemeClr val="bg1"/>
                </a:solidFill>
                <a:latin typeface="黑体" panose="02010609060101010101" pitchFamily="49" charset="-122"/>
                <a:ea typeface="黑体" panose="02010609060101010101" pitchFamily="49" charset="-122"/>
              </a:rPr>
              <a:t>、汇编权</a:t>
            </a:r>
            <a:endParaRPr lang="zh-CN" altLang="en-US" sz="2400">
              <a:solidFill>
                <a:schemeClr val="bg1"/>
              </a:solidFill>
              <a:latin typeface="黑体" panose="02010609060101010101" pitchFamily="49" charset="-122"/>
              <a:ea typeface="黑体" panose="02010609060101010101" pitchFamily="49" charset="-122"/>
            </a:endParaRPr>
          </a:p>
        </p:txBody>
      </p:sp>
      <p:sp>
        <p:nvSpPr>
          <p:cNvPr id="53256" name="Text Box 8"/>
          <p:cNvSpPr txBox="1">
            <a:spLocks noChangeArrowheads="1"/>
          </p:cNvSpPr>
          <p:nvPr/>
        </p:nvSpPr>
        <p:spPr bwMode="auto">
          <a:xfrm>
            <a:off x="972820" y="3827780"/>
            <a:ext cx="8040370" cy="598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gn="l">
              <a:lnSpc>
                <a:spcPct val="150000"/>
              </a:lnSpc>
              <a:buClrTx/>
              <a:buSzTx/>
              <a:buFont typeface="Wingdings" panose="05000000000000000000" charset="0"/>
              <a:buChar char="Ø"/>
            </a:pPr>
            <a:r>
              <a:rPr lang="zh-CN" altLang="en-US" sz="2200">
                <a:uFillTx/>
                <a:ea typeface="楷体" panose="02010609060101010101" pitchFamily="49" charset="-122"/>
              </a:rPr>
              <a:t>将作品或作品的片段通过选择或编排，汇集成新作品的权利</a:t>
            </a:r>
            <a:endParaRPr lang="zh-CN" altLang="en-US" sz="2200">
              <a:uFillTx/>
              <a:ea typeface="楷体" panose="02010609060101010101" pitchFamily="49" charset="-122"/>
            </a:endParaRPr>
          </a:p>
        </p:txBody>
      </p:sp>
      <p:pic>
        <p:nvPicPr>
          <p:cNvPr id="5" name="图片 4"/>
          <p:cNvPicPr>
            <a:picLocks noChangeAspect="1"/>
          </p:cNvPicPr>
          <p:nvPr/>
        </p:nvPicPr>
        <p:blipFill>
          <a:blip r:embed="rId1"/>
          <a:stretch>
            <a:fillRect/>
          </a:stretch>
        </p:blipFill>
        <p:spPr>
          <a:xfrm>
            <a:off x="3175" y="1270"/>
            <a:ext cx="9128125" cy="1103630"/>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65" y="-4445"/>
            <a:ext cx="3293269" cy="1100138"/>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628650" y="1156335"/>
            <a:ext cx="7886700" cy="461010"/>
          </a:xfrm>
        </p:spPr>
        <p:txBody>
          <a:bodyPr/>
          <a:lstStyle/>
          <a:p>
            <a:pPr algn="ctr"/>
            <a:r>
              <a:rPr lang="zh-CN" altLang="en-US" sz="2400" dirty="0">
                <a:latin typeface="黑体" panose="02010609060101010101" pitchFamily="49" charset="-122"/>
                <a:ea typeface="黑体" panose="02010609060101010101" pitchFamily="49" charset="-122"/>
              </a:rPr>
              <a:t>五、其他权利</a:t>
            </a:r>
            <a:endParaRPr lang="zh-CN" altLang="en-US" sz="2400" dirty="0">
              <a:latin typeface="黑体" panose="02010609060101010101" pitchFamily="49" charset="-122"/>
              <a:ea typeface="黑体" panose="02010609060101010101" pitchFamily="49" charset="-122"/>
            </a:endParaRPr>
          </a:p>
        </p:txBody>
      </p:sp>
      <p:sp>
        <p:nvSpPr>
          <p:cNvPr id="55300" name="Text Box 4"/>
          <p:cNvSpPr txBox="1">
            <a:spLocks noChangeArrowheads="1"/>
          </p:cNvSpPr>
          <p:nvPr/>
        </p:nvSpPr>
        <p:spPr bwMode="auto">
          <a:xfrm>
            <a:off x="387985" y="1537970"/>
            <a:ext cx="8617585" cy="5169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nSpc>
                <a:spcPct val="150000"/>
              </a:lnSpc>
              <a:buFont typeface="Wingdings" panose="05000000000000000000" charset="0"/>
              <a:buChar char="Ø"/>
            </a:pPr>
            <a:r>
              <a:rPr lang="zh-CN" altLang="zh-CN" sz="2200" dirty="0">
                <a:solidFill>
                  <a:schemeClr val="tx1"/>
                </a:solidFill>
                <a:uFillTx/>
                <a:ea typeface="楷体" panose="02010609060101010101" pitchFamily="49" charset="-122"/>
              </a:rPr>
              <a:t>注释权和整理权</a:t>
            </a:r>
            <a:endParaRPr lang="zh-CN" altLang="zh-CN" sz="2200" dirty="0">
              <a:solidFill>
                <a:schemeClr val="tx1"/>
              </a:solidFill>
              <a:uFillTx/>
              <a:ea typeface="楷体" panose="02010609060101010101" pitchFamily="49" charset="-122"/>
            </a:endParaRPr>
          </a:p>
          <a:p>
            <a:pPr marL="702310" indent="-342900" fontAlgn="auto">
              <a:lnSpc>
                <a:spcPct val="150000"/>
              </a:lnSpc>
              <a:buFont typeface="Wingdings" panose="05000000000000000000" charset="0"/>
              <a:buChar char="p"/>
            </a:pPr>
            <a:r>
              <a:rPr lang="zh-CN" altLang="zh-CN" sz="2200" dirty="0">
                <a:solidFill>
                  <a:schemeClr val="tx1"/>
                </a:solidFill>
                <a:uFillTx/>
                <a:ea typeface="楷体" panose="02010609060101010101" pitchFamily="49" charset="-122"/>
              </a:rPr>
              <a:t>注释权：作者自己对作品注释或者授权他人注释的权利</a:t>
            </a:r>
            <a:endParaRPr lang="zh-CN" altLang="zh-CN" sz="2200" dirty="0">
              <a:solidFill>
                <a:schemeClr val="tx1"/>
              </a:solidFill>
              <a:uFillTx/>
              <a:ea typeface="楷体" panose="02010609060101010101" pitchFamily="49" charset="-122"/>
            </a:endParaRPr>
          </a:p>
          <a:p>
            <a:pPr marL="702310" indent="-342900" fontAlgn="auto">
              <a:lnSpc>
                <a:spcPct val="150000"/>
              </a:lnSpc>
              <a:buFont typeface="Wingdings" panose="05000000000000000000" charset="0"/>
              <a:buChar char="p"/>
            </a:pPr>
            <a:r>
              <a:rPr lang="zh-CN" altLang="zh-CN" sz="2200" dirty="0">
                <a:solidFill>
                  <a:schemeClr val="tx1"/>
                </a:solidFill>
                <a:uFillTx/>
                <a:ea typeface="楷体" panose="02010609060101010101" pitchFamily="49" charset="-122"/>
              </a:rPr>
              <a:t>整理权：作者自己整理或者授权他人整理作品的权利</a:t>
            </a:r>
            <a:endParaRPr lang="zh-CN" altLang="zh-CN" sz="2200" dirty="0">
              <a:solidFill>
                <a:schemeClr val="tx1"/>
              </a:solidFill>
              <a:uFillTx/>
              <a:ea typeface="楷体" panose="02010609060101010101" pitchFamily="49" charset="-122"/>
            </a:endParaRPr>
          </a:p>
          <a:p>
            <a:pPr marL="342900" indent="-342900">
              <a:lnSpc>
                <a:spcPct val="150000"/>
              </a:lnSpc>
              <a:buFont typeface="Wingdings" panose="05000000000000000000" charset="0"/>
              <a:buChar char="Ø"/>
            </a:pPr>
            <a:r>
              <a:rPr lang="zh-CN" altLang="zh-CN" sz="2200" dirty="0">
                <a:solidFill>
                  <a:schemeClr val="tx1"/>
                </a:solidFill>
                <a:uFillTx/>
                <a:ea typeface="楷体" panose="02010609060101010101" pitchFamily="49" charset="-122"/>
              </a:rPr>
              <a:t>报酬请求权</a:t>
            </a:r>
            <a:endParaRPr lang="zh-CN" altLang="zh-CN" sz="2200" dirty="0">
              <a:solidFill>
                <a:schemeClr val="tx1"/>
              </a:solidFill>
              <a:uFillTx/>
              <a:ea typeface="楷体" panose="02010609060101010101" pitchFamily="49" charset="-122"/>
            </a:endParaRPr>
          </a:p>
          <a:p>
            <a:pPr marL="702310" indent="-342900" fontAlgn="auto">
              <a:lnSpc>
                <a:spcPct val="150000"/>
              </a:lnSpc>
              <a:buFont typeface="Wingdings" panose="05000000000000000000" charset="0"/>
              <a:buChar char="p"/>
            </a:pPr>
            <a:r>
              <a:rPr lang="zh-CN" altLang="zh-CN" sz="2200" dirty="0">
                <a:solidFill>
                  <a:schemeClr val="tx1"/>
                </a:solidFill>
                <a:uFillTx/>
                <a:ea typeface="楷体" panose="02010609060101010101" pitchFamily="49" charset="-122"/>
              </a:rPr>
              <a:t>追续权：艺术作品的作者从作品转卖的收入中提取报酬的权利</a:t>
            </a:r>
            <a:endParaRPr lang="zh-CN" altLang="zh-CN" sz="2200" dirty="0">
              <a:solidFill>
                <a:schemeClr val="tx1"/>
              </a:solidFill>
              <a:uFillTx/>
              <a:ea typeface="楷体" panose="02010609060101010101" pitchFamily="49" charset="-122"/>
            </a:endParaRPr>
          </a:p>
          <a:p>
            <a:pPr marL="702310" indent="-342900" fontAlgn="auto">
              <a:lnSpc>
                <a:spcPct val="150000"/>
              </a:lnSpc>
              <a:buFont typeface="Wingdings" panose="05000000000000000000" charset="0"/>
              <a:buChar char="p"/>
            </a:pPr>
            <a:r>
              <a:rPr lang="zh-CN" altLang="zh-CN" sz="2200" dirty="0">
                <a:solidFill>
                  <a:schemeClr val="tx1"/>
                </a:solidFill>
                <a:uFillTx/>
                <a:ea typeface="楷体" panose="02010609060101010101" pitchFamily="49" charset="-122"/>
              </a:rPr>
              <a:t>公共借阅权：也称出借权，是作者享有的因作品出借使用而向公共借阅机构行使的报酬请求权</a:t>
            </a:r>
            <a:endParaRPr lang="zh-CN" altLang="zh-CN" sz="2200" dirty="0">
              <a:solidFill>
                <a:schemeClr val="tx1"/>
              </a:solidFill>
              <a:uFillTx/>
              <a:ea typeface="楷体" panose="02010609060101010101" pitchFamily="49" charset="-122"/>
            </a:endParaRPr>
          </a:p>
          <a:p>
            <a:pPr marL="702310" indent="-342900" fontAlgn="auto">
              <a:lnSpc>
                <a:spcPct val="150000"/>
              </a:lnSpc>
              <a:buFont typeface="Wingdings" panose="05000000000000000000" charset="0"/>
              <a:buChar char="p"/>
            </a:pPr>
            <a:r>
              <a:rPr lang="zh-CN" altLang="en-US" sz="2200" dirty="0">
                <a:solidFill>
                  <a:srgbClr val="FF0000"/>
                </a:solidFill>
                <a:uFillTx/>
                <a:ea typeface="楷体" panose="02010609060101010101" pitchFamily="49" charset="-122"/>
              </a:rPr>
              <a:t>广播获酬权：录音制作者享有的向以有线或者无线公开传播，或者通过传送声音的技术设备向公众公开播送录音制品的人请求支付报酬的权利</a:t>
            </a:r>
            <a:endParaRPr lang="zh-CN" altLang="en-US" sz="2200" dirty="0">
              <a:solidFill>
                <a:srgbClr val="FF0000"/>
              </a:solidFill>
              <a:uFillTx/>
              <a:ea typeface="楷体" panose="02010609060101010101" pitchFamily="49" charset="-122"/>
            </a:endParaRPr>
          </a:p>
        </p:txBody>
      </p:sp>
      <p:pic>
        <p:nvPicPr>
          <p:cNvPr id="5" name="图片 4"/>
          <p:cNvPicPr>
            <a:picLocks noChangeAspect="1"/>
          </p:cNvPicPr>
          <p:nvPr/>
        </p:nvPicPr>
        <p:blipFill>
          <a:blip r:embed="rId1"/>
          <a:stretch>
            <a:fillRect/>
          </a:stretch>
        </p:blipFill>
        <p:spPr>
          <a:xfrm>
            <a:off x="6985" y="-7620"/>
            <a:ext cx="9137015" cy="1103630"/>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 y="-24765"/>
            <a:ext cx="3293269" cy="1100138"/>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3313"/>
          <p:cNvSpPr>
            <a:spLocks noGrp="1"/>
          </p:cNvSpPr>
          <p:nvPr>
            <p:ph type="title"/>
          </p:nvPr>
        </p:nvSpPr>
        <p:spPr>
          <a:xfrm>
            <a:off x="2090102" y="1394618"/>
            <a:ext cx="4616768" cy="561023"/>
          </a:xfrm>
        </p:spPr>
        <p:txBody>
          <a:bodyPr vert="horz" lIns="69056" tIns="34529" rIns="69056" bIns="34529" rtlCol="0" anchor="ctr">
            <a:normAutofit/>
          </a:bodyPr>
          <a:lstStyle/>
          <a:p>
            <a:pPr algn="ctr"/>
            <a:r>
              <a:rPr lang="zh-CN" altLang="en-US" sz="2700" dirty="0">
                <a:ea typeface="黑体" panose="02010609060101010101" pitchFamily="49" charset="-122"/>
              </a:rPr>
              <a:t>第三节  著作权的保护期</a:t>
            </a:r>
            <a:endParaRPr lang="zh-CN" altLang="en-US" sz="2700" dirty="0">
              <a:ea typeface="黑体" panose="02010609060101010101" pitchFamily="49" charset="-122"/>
            </a:endParaRPr>
          </a:p>
        </p:txBody>
      </p:sp>
      <p:sp>
        <p:nvSpPr>
          <p:cNvPr id="24579" name="文本占位符 24578"/>
          <p:cNvSpPr>
            <a:spLocks noGrp="1"/>
          </p:cNvSpPr>
          <p:nvPr/>
        </p:nvSpPr>
        <p:spPr>
          <a:xfrm>
            <a:off x="1615440" y="1808480"/>
            <a:ext cx="6345079" cy="3281521"/>
          </a:xfrm>
          <a:prstGeom prst="rect">
            <a:avLst/>
          </a:prstGeom>
          <a:noFill/>
          <a:ln w="9525">
            <a:noFill/>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marL="0" indent="0">
              <a:lnSpc>
                <a:spcPct val="150000"/>
              </a:lnSpc>
              <a:spcBef>
                <a:spcPts val="900"/>
              </a:spcBef>
              <a:spcAft>
                <a:spcPts val="900"/>
              </a:spcAft>
              <a:buNone/>
            </a:pPr>
            <a:endParaRPr lang="zh-CN" altLang="en-US" sz="2100" b="1" dirty="0">
              <a:solidFill>
                <a:schemeClr val="bg2"/>
              </a:solidFill>
              <a:effectLst/>
              <a:latin typeface="幼圆" panose="02010509060101010101" charset="-122"/>
              <a:ea typeface="幼圆" panose="02010509060101010101" charset="-122"/>
            </a:endParaRPr>
          </a:p>
          <a:p>
            <a:pPr>
              <a:lnSpc>
                <a:spcPct val="150000"/>
              </a:lnSpc>
              <a:spcBef>
                <a:spcPts val="0"/>
              </a:spcBef>
            </a:pPr>
            <a:r>
              <a:rPr lang="zh-CN" altLang="en-US" sz="2400" b="1" dirty="0">
                <a:effectLst/>
                <a:latin typeface="楷体" panose="02010609060101010101" pitchFamily="49" charset="-122"/>
                <a:ea typeface="楷体" panose="02010609060101010101" pitchFamily="49" charset="-122"/>
              </a:rPr>
              <a:t>著作人身权的保护期</a:t>
            </a:r>
            <a:endParaRPr lang="zh-CN" altLang="en-US" sz="2400" b="1" dirty="0">
              <a:effectLst/>
              <a:latin typeface="楷体" panose="02010609060101010101" pitchFamily="49" charset="-122"/>
              <a:ea typeface="楷体" panose="02010609060101010101" pitchFamily="49" charset="-122"/>
            </a:endParaRPr>
          </a:p>
          <a:p>
            <a:pPr>
              <a:lnSpc>
                <a:spcPct val="150000"/>
              </a:lnSpc>
              <a:spcBef>
                <a:spcPts val="0"/>
              </a:spcBef>
            </a:pPr>
            <a:r>
              <a:rPr lang="zh-CN" altLang="en-US" sz="2400" b="1" dirty="0">
                <a:effectLst/>
                <a:latin typeface="楷体" panose="02010609060101010101" pitchFamily="49" charset="-122"/>
                <a:ea typeface="楷体" panose="02010609060101010101" pitchFamily="49" charset="-122"/>
              </a:rPr>
              <a:t>著作财产权的保护期</a:t>
            </a:r>
            <a:endParaRPr lang="zh-CN" altLang="en-US" sz="2400" b="1" dirty="0">
              <a:effectLst/>
              <a:latin typeface="楷体" panose="02010609060101010101" pitchFamily="49" charset="-122"/>
              <a:ea typeface="楷体" panose="02010609060101010101" pitchFamily="49" charset="-122"/>
            </a:endParaRPr>
          </a:p>
          <a:p>
            <a:pPr>
              <a:lnSpc>
                <a:spcPct val="150000"/>
              </a:lnSpc>
              <a:spcBef>
                <a:spcPts val="0"/>
              </a:spcBef>
            </a:pPr>
            <a:endParaRPr lang="zh-CN" altLang="en-US" sz="2200" b="1" dirty="0">
              <a:solidFill>
                <a:schemeClr val="tx1"/>
              </a:solidFill>
              <a:effectLst/>
              <a:uFillTx/>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1"/>
          <a:stretch>
            <a:fillRect/>
          </a:stretch>
        </p:blipFill>
        <p:spPr>
          <a:xfrm>
            <a:off x="0" y="2032"/>
            <a:ext cx="9144000" cy="1103376"/>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Text Box 3"/>
          <p:cNvSpPr txBox="1">
            <a:spLocks noChangeArrowheads="1"/>
          </p:cNvSpPr>
          <p:nvPr/>
        </p:nvSpPr>
        <p:spPr bwMode="auto">
          <a:xfrm>
            <a:off x="2934970" y="1202054"/>
            <a:ext cx="37807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b="1" dirty="0">
                <a:ea typeface="黑体" panose="02010609060101010101" pitchFamily="49" charset="-122"/>
              </a:rPr>
              <a:t>著作权保护期限的立法例</a:t>
            </a:r>
            <a:endParaRPr lang="zh-CN" altLang="en-US" b="1" dirty="0">
              <a:solidFill>
                <a:schemeClr val="bg2"/>
              </a:solidFill>
              <a:ea typeface="黑体" panose="02010609060101010101" pitchFamily="49" charset="-122"/>
            </a:endParaRPr>
          </a:p>
        </p:txBody>
      </p:sp>
      <p:sp>
        <p:nvSpPr>
          <p:cNvPr id="57349" name="Text Box 5"/>
          <p:cNvSpPr txBox="1">
            <a:spLocks noChangeArrowheads="1"/>
          </p:cNvSpPr>
          <p:nvPr/>
        </p:nvSpPr>
        <p:spPr bwMode="auto">
          <a:xfrm>
            <a:off x="526732" y="1940718"/>
            <a:ext cx="8097520" cy="4246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nSpc>
                <a:spcPct val="150000"/>
              </a:lnSpc>
              <a:buFont typeface="Wingdings" panose="05000000000000000000" charset="0"/>
              <a:buChar char="Ø"/>
            </a:pPr>
            <a:r>
              <a:rPr lang="zh-CN" altLang="zh-CN" sz="2000" dirty="0">
                <a:latin typeface="华文楷体" panose="02010600040101010101" pitchFamily="2" charset="-122"/>
                <a:ea typeface="华文楷体" panose="02010600040101010101" pitchFamily="2" charset="-122"/>
              </a:rPr>
              <a:t>著作权期间的计算方法有两种立法例：</a:t>
            </a:r>
            <a:endParaRPr lang="en-US" altLang="zh-CN" sz="2000" dirty="0">
              <a:latin typeface="华文楷体" panose="02010600040101010101" pitchFamily="2" charset="-122"/>
              <a:ea typeface="华文楷体" panose="02010600040101010101" pitchFamily="2" charset="-122"/>
            </a:endParaRPr>
          </a:p>
          <a:p>
            <a:pPr marL="702310" indent="-342900" fontAlgn="auto">
              <a:lnSpc>
                <a:spcPct val="150000"/>
              </a:lnSpc>
              <a:buFont typeface="Wingdings" panose="05000000000000000000" charset="0"/>
              <a:buChar char="p"/>
            </a:pPr>
            <a:r>
              <a:rPr lang="zh-CN" altLang="zh-CN" sz="2000" dirty="0">
                <a:solidFill>
                  <a:srgbClr val="FF0000"/>
                </a:solidFill>
                <a:latin typeface="华文楷体" panose="02010600040101010101" pitchFamily="2" charset="-122"/>
                <a:ea typeface="华文楷体" panose="02010600040101010101" pitchFamily="2" charset="-122"/>
              </a:rPr>
              <a:t>死亡起算主义</a:t>
            </a:r>
            <a:r>
              <a:rPr lang="zh-CN" altLang="zh-CN" sz="2000" dirty="0">
                <a:latin typeface="华文楷体" panose="02010600040101010101" pitchFamily="2" charset="-122"/>
                <a:ea typeface="华文楷体" panose="02010600040101010101" pitchFamily="2" charset="-122"/>
              </a:rPr>
              <a:t>：著作权的期间为作者终生加死后的若干年限，该立法例的起算日期并非作者死亡的确切时间，而是从死亡之年年末或翌年年初起计算，大多数国家采这种立法例</a:t>
            </a:r>
            <a:endParaRPr lang="en-US" altLang="zh-CN" sz="2000" dirty="0">
              <a:latin typeface="华文楷体" panose="02010600040101010101" pitchFamily="2" charset="-122"/>
              <a:ea typeface="华文楷体" panose="02010600040101010101" pitchFamily="2" charset="-122"/>
            </a:endParaRPr>
          </a:p>
          <a:p>
            <a:pPr marL="702310" indent="-342900" fontAlgn="auto">
              <a:lnSpc>
                <a:spcPct val="150000"/>
              </a:lnSpc>
              <a:buFont typeface="Wingdings" panose="05000000000000000000" charset="0"/>
              <a:buChar char="p"/>
            </a:pPr>
            <a:r>
              <a:rPr lang="zh-CN" altLang="zh-CN" sz="2000" dirty="0">
                <a:solidFill>
                  <a:srgbClr val="FF0000"/>
                </a:solidFill>
                <a:latin typeface="华文楷体" panose="02010600040101010101" pitchFamily="2" charset="-122"/>
                <a:ea typeface="华文楷体" panose="02010600040101010101" pitchFamily="2" charset="-122"/>
              </a:rPr>
              <a:t>发表起算主义</a:t>
            </a:r>
            <a:r>
              <a:rPr lang="zh-CN" altLang="zh-CN" sz="2000" dirty="0">
                <a:latin typeface="华文楷体" panose="02010600040101010101" pitchFamily="2" charset="-122"/>
                <a:ea typeface="华文楷体" panose="02010600040101010101" pitchFamily="2" charset="-122"/>
              </a:rPr>
              <a:t>：著作权从作品发表之年年末或者翌年年初起的若干年限内受到法律保护，与作者生存与否无关</a:t>
            </a:r>
            <a:endParaRPr lang="en-US" altLang="zh-CN" sz="2000" dirty="0">
              <a:latin typeface="华文楷体" panose="02010600040101010101" pitchFamily="2" charset="-122"/>
              <a:ea typeface="华文楷体" panose="02010600040101010101" pitchFamily="2" charset="-122"/>
            </a:endParaRPr>
          </a:p>
          <a:p>
            <a:pPr marL="342900" indent="-342900">
              <a:lnSpc>
                <a:spcPct val="150000"/>
              </a:lnSpc>
              <a:buFont typeface="Wingdings" panose="05000000000000000000" charset="0"/>
              <a:buChar char="Ø"/>
            </a:pPr>
            <a:r>
              <a:rPr lang="zh-CN" altLang="zh-CN" sz="2000" dirty="0">
                <a:solidFill>
                  <a:srgbClr val="FF0000"/>
                </a:solidFill>
                <a:latin typeface="华文楷体" panose="02010600040101010101" pitchFamily="2" charset="-122"/>
                <a:ea typeface="华文楷体" panose="02010600040101010101" pitchFamily="2" charset="-122"/>
              </a:rPr>
              <a:t>我国《著作权法》兼采这两种立法例</a:t>
            </a:r>
            <a:r>
              <a:rPr lang="zh-CN" altLang="zh-CN" sz="2000" dirty="0">
                <a:latin typeface="华文楷体" panose="02010600040101010101" pitchFamily="2" charset="-122"/>
                <a:ea typeface="华文楷体" panose="02010600040101010101" pitchFamily="2" charset="-122"/>
              </a:rPr>
              <a:t>。对权利主体是自然人的著作财产权和发表权，保护期采死亡起算主义，对权利主体是法人的作品和部分特殊作品，其著作财产权和发表权采发表起算主义。</a:t>
            </a:r>
            <a:endParaRPr lang="zh-CN" altLang="zh-CN" sz="2000" dirty="0">
              <a:latin typeface="华文楷体" panose="02010600040101010101" pitchFamily="2" charset="-122"/>
              <a:ea typeface="华文楷体" panose="02010600040101010101" pitchFamily="2" charset="-122"/>
            </a:endParaRPr>
          </a:p>
        </p:txBody>
      </p:sp>
      <p:pic>
        <p:nvPicPr>
          <p:cNvPr id="8" name="图片 7"/>
          <p:cNvPicPr>
            <a:picLocks noChangeAspect="1"/>
          </p:cNvPicPr>
          <p:nvPr/>
        </p:nvPicPr>
        <p:blipFill>
          <a:blip r:embed="rId1"/>
          <a:stretch>
            <a:fillRect/>
          </a:stretch>
        </p:blipFill>
        <p:spPr>
          <a:xfrm>
            <a:off x="6985" y="-7620"/>
            <a:ext cx="9137015" cy="1103630"/>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 y="-24765"/>
            <a:ext cx="3293269" cy="110013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457200" y="904240"/>
            <a:ext cx="8229600" cy="940118"/>
          </a:xfrm>
        </p:spPr>
        <p:txBody>
          <a:bodyPr/>
          <a:lstStyle/>
          <a:p>
            <a:pPr algn="ctr"/>
            <a:r>
              <a:rPr lang="zh-CN" altLang="en-US" sz="2400" dirty="0">
                <a:latin typeface="黑体" panose="02010609060101010101" pitchFamily="49" charset="-122"/>
                <a:ea typeface="黑体" panose="02010609060101010101" pitchFamily="49" charset="-122"/>
              </a:rPr>
              <a:t>二、著作人身权的内容</a:t>
            </a:r>
            <a:endParaRPr lang="zh-CN" altLang="en-US" sz="2400" dirty="0">
              <a:latin typeface="黑体" panose="02010609060101010101" pitchFamily="49" charset="-122"/>
              <a:ea typeface="黑体" panose="02010609060101010101" pitchFamily="49" charset="-122"/>
            </a:endParaRPr>
          </a:p>
        </p:txBody>
      </p:sp>
      <p:sp>
        <p:nvSpPr>
          <p:cNvPr id="11267" name="AutoShape 15"/>
          <p:cNvSpPr>
            <a:spLocks noChangeArrowheads="1"/>
          </p:cNvSpPr>
          <p:nvPr/>
        </p:nvSpPr>
        <p:spPr bwMode="auto">
          <a:xfrm>
            <a:off x="1072515" y="1745615"/>
            <a:ext cx="6922770" cy="683260"/>
          </a:xfrm>
          <a:prstGeom prst="roundRect">
            <a:avLst>
              <a:gd name="adj" fmla="val 11917"/>
            </a:avLst>
          </a:prstGeom>
          <a:gradFill rotWithShape="1">
            <a:gsLst>
              <a:gs pos="0">
                <a:srgbClr val="99CC00"/>
              </a:gs>
              <a:gs pos="100000">
                <a:srgbClr val="698C00"/>
              </a:gs>
            </a:gsLst>
            <a:lin ang="5400000" scaled="1"/>
          </a:gradFill>
          <a:ln w="25400" cap="flat" cmpd="sng">
            <a:solidFill>
              <a:srgbClr val="FEFEFE"/>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dist"/>
            <a:r>
              <a:rPr lang="zh-CN" altLang="en-US" sz="3200" b="1">
                <a:solidFill>
                  <a:schemeClr val="bg1"/>
                </a:solidFill>
                <a:ea typeface="黑体" panose="02010609060101010101" pitchFamily="49" charset="-122"/>
              </a:rPr>
              <a:t>   </a:t>
            </a:r>
            <a:r>
              <a:rPr lang="zh-CN" altLang="en-US" sz="2400" b="1">
                <a:solidFill>
                  <a:schemeClr val="bg1"/>
                </a:solidFill>
                <a:ea typeface="黑体" panose="02010609060101010101" pitchFamily="49" charset="-122"/>
              </a:rPr>
              <a:t>1、发表权：</a:t>
            </a:r>
            <a:r>
              <a:rPr lang="zh-CN" altLang="en-US" sz="2000" b="1">
                <a:solidFill>
                  <a:schemeClr val="bg1"/>
                </a:solidFill>
                <a:ea typeface="黑体" panose="02010609060101010101" pitchFamily="49" charset="-122"/>
                <a:sym typeface="+mn-ea"/>
              </a:rPr>
              <a:t>决定作品是否</a:t>
            </a:r>
            <a:r>
              <a:rPr lang="zh-CN" altLang="en-US" sz="2000" b="1" u="sng">
                <a:solidFill>
                  <a:schemeClr val="bg1"/>
                </a:solidFill>
                <a:ea typeface="黑体" panose="02010609060101010101" pitchFamily="49" charset="-122"/>
                <a:sym typeface="+mn-ea"/>
              </a:rPr>
              <a:t>公之于众</a:t>
            </a:r>
            <a:r>
              <a:rPr lang="zh-CN" altLang="en-US" sz="2000" b="1">
                <a:solidFill>
                  <a:schemeClr val="bg1"/>
                </a:solidFill>
                <a:ea typeface="黑体" panose="02010609060101010101" pitchFamily="49" charset="-122"/>
                <a:sym typeface="+mn-ea"/>
              </a:rPr>
              <a:t>的权利</a:t>
            </a:r>
            <a:endParaRPr lang="zh-CN" altLang="en-US" sz="2000" b="1">
              <a:solidFill>
                <a:schemeClr val="bg1"/>
              </a:solidFill>
              <a:ea typeface="黑体" panose="02010609060101010101" pitchFamily="49" charset="-122"/>
              <a:sym typeface="+mn-ea"/>
            </a:endParaRPr>
          </a:p>
        </p:txBody>
      </p:sp>
      <p:sp>
        <p:nvSpPr>
          <p:cNvPr id="11269" name="Text Box 5"/>
          <p:cNvSpPr txBox="1">
            <a:spLocks noChangeArrowheads="1"/>
          </p:cNvSpPr>
          <p:nvPr/>
        </p:nvSpPr>
        <p:spPr bwMode="auto">
          <a:xfrm>
            <a:off x="1205230" y="2428875"/>
            <a:ext cx="7366635" cy="2630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nSpc>
                <a:spcPct val="150000"/>
              </a:lnSpc>
              <a:buFont typeface="Wingdings" panose="05000000000000000000" charset="0"/>
              <a:buChar char="Ø"/>
            </a:pPr>
            <a:r>
              <a:rPr lang="zh-CN" altLang="en-US" sz="2200" dirty="0">
                <a:solidFill>
                  <a:schemeClr val="tx1"/>
                </a:solidFill>
                <a:uFillTx/>
                <a:latin typeface="楷体" panose="02010609060101010101" pitchFamily="49" charset="-122"/>
                <a:ea typeface="楷体" panose="02010609060101010101" pitchFamily="49" charset="-122"/>
              </a:rPr>
              <a:t>一次性权利</a:t>
            </a:r>
            <a:endParaRPr lang="zh-CN" altLang="en-US" sz="2200" dirty="0">
              <a:solidFill>
                <a:schemeClr val="tx1"/>
              </a:solidFill>
              <a:uFillTx/>
              <a:latin typeface="楷体" panose="02010609060101010101" pitchFamily="49" charset="-122"/>
              <a:ea typeface="楷体" panose="02010609060101010101" pitchFamily="49" charset="-122"/>
            </a:endParaRPr>
          </a:p>
          <a:p>
            <a:pPr marL="342900" indent="-342900">
              <a:lnSpc>
                <a:spcPct val="150000"/>
              </a:lnSpc>
              <a:buFont typeface="Wingdings" panose="05000000000000000000" charset="0"/>
              <a:buChar char="Ø"/>
            </a:pPr>
            <a:r>
              <a:rPr lang="zh-CN" altLang="en-US" sz="2200" dirty="0">
                <a:uFillTx/>
                <a:latin typeface="楷体" panose="02010609060101010101" pitchFamily="49" charset="-122"/>
                <a:ea typeface="楷体" panose="02010609060101010101" pitchFamily="49" charset="-122"/>
                <a:sym typeface="+mn-ea"/>
              </a:rPr>
              <a:t>公之于众：作者的主观意向与提供作品的方式</a:t>
            </a:r>
            <a:endParaRPr lang="zh-CN" altLang="en-US" sz="2200" dirty="0">
              <a:solidFill>
                <a:schemeClr val="tx1"/>
              </a:solidFill>
              <a:uFillTx/>
              <a:latin typeface="楷体" panose="02010609060101010101" pitchFamily="49" charset="-122"/>
              <a:ea typeface="楷体" panose="02010609060101010101" pitchFamily="49" charset="-122"/>
            </a:endParaRPr>
          </a:p>
          <a:p>
            <a:pPr marL="702310" indent="-342900" fontAlgn="auto">
              <a:lnSpc>
                <a:spcPct val="150000"/>
              </a:lnSpc>
              <a:buFont typeface="Wingdings" panose="05000000000000000000" charset="0"/>
              <a:buChar char="p"/>
            </a:pPr>
            <a:r>
              <a:rPr lang="zh-CN" altLang="en-US" sz="2200" dirty="0">
                <a:solidFill>
                  <a:srgbClr val="FF0000"/>
                </a:solidFill>
                <a:uFillTx/>
                <a:latin typeface="楷体" panose="02010609060101010101" pitchFamily="49" charset="-122"/>
                <a:ea typeface="楷体" panose="02010609060101010101" pitchFamily="49" charset="-122"/>
              </a:rPr>
              <a:t>人身权（财产权/兼具人身权与财产权？） </a:t>
            </a:r>
            <a:endParaRPr lang="zh-CN" altLang="en-US" sz="2200" dirty="0">
              <a:solidFill>
                <a:srgbClr val="FF0000"/>
              </a:solidFill>
              <a:uFillTx/>
              <a:latin typeface="楷体" panose="02010609060101010101" pitchFamily="49" charset="-122"/>
              <a:ea typeface="楷体" panose="02010609060101010101" pitchFamily="49" charset="-122"/>
            </a:endParaRPr>
          </a:p>
          <a:p>
            <a:pPr marL="702310" indent="-342900" fontAlgn="auto">
              <a:lnSpc>
                <a:spcPct val="150000"/>
              </a:lnSpc>
              <a:buFont typeface="Wingdings" panose="05000000000000000000" charset="0"/>
              <a:buChar char="p"/>
            </a:pPr>
            <a:r>
              <a:rPr lang="zh-CN" altLang="en-US" sz="2200" dirty="0">
                <a:solidFill>
                  <a:srgbClr val="FF0000"/>
                </a:solidFill>
                <a:uFillTx/>
                <a:latin typeface="楷体" panose="02010609060101010101" pitchFamily="49" charset="-122"/>
                <a:ea typeface="楷体" panose="02010609060101010101" pitchFamily="49" charset="-122"/>
                <a:sym typeface="+mn-ea"/>
              </a:rPr>
              <a:t>不要求公众知晓</a:t>
            </a:r>
            <a:endParaRPr lang="zh-CN" altLang="en-US" sz="2200" dirty="0">
              <a:solidFill>
                <a:srgbClr val="FF0000"/>
              </a:solidFill>
              <a:uFillTx/>
              <a:latin typeface="楷体" panose="02010609060101010101" pitchFamily="49" charset="-122"/>
              <a:ea typeface="楷体" panose="02010609060101010101" pitchFamily="49" charset="-122"/>
            </a:endParaRPr>
          </a:p>
          <a:p>
            <a:pPr marL="702310" indent="-342900" fontAlgn="auto">
              <a:lnSpc>
                <a:spcPct val="150000"/>
              </a:lnSpc>
              <a:buFont typeface="Wingdings" panose="05000000000000000000" charset="0"/>
              <a:buChar char="p"/>
            </a:pPr>
            <a:r>
              <a:rPr lang="zh-CN" altLang="en-US" sz="2200" dirty="0">
                <a:solidFill>
                  <a:srgbClr val="FF0000"/>
                </a:solidFill>
                <a:uFillTx/>
                <a:latin typeface="楷体" panose="02010609060101010101" pitchFamily="49" charset="-122"/>
                <a:ea typeface="楷体" panose="02010609060101010101" pitchFamily="49" charset="-122"/>
              </a:rPr>
              <a:t>具体行为可以由他人代为实施</a:t>
            </a:r>
            <a:endParaRPr lang="zh-CN" altLang="en-US" sz="2200" dirty="0">
              <a:solidFill>
                <a:srgbClr val="FF0000"/>
              </a:solidFill>
              <a:uFillTx/>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1"/>
          <a:stretch>
            <a:fillRect/>
          </a:stretch>
        </p:blipFill>
        <p:spPr>
          <a:xfrm>
            <a:off x="8255" y="-3048"/>
            <a:ext cx="9144000" cy="1103376"/>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3175" y="-7620"/>
            <a:ext cx="9147175" cy="1103630"/>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 y="-4445"/>
            <a:ext cx="3293269" cy="1100138"/>
          </a:xfrm>
          <a:prstGeom prst="rect">
            <a:avLst/>
          </a:prstGeom>
        </p:spPr>
      </p:pic>
      <p:sp>
        <p:nvSpPr>
          <p:cNvPr id="9223" name="AutoShape 7"/>
          <p:cNvSpPr>
            <a:spLocks noChangeArrowheads="1"/>
          </p:cNvSpPr>
          <p:nvPr/>
        </p:nvSpPr>
        <p:spPr bwMode="auto">
          <a:xfrm>
            <a:off x="628650" y="1215390"/>
            <a:ext cx="2985135" cy="582295"/>
          </a:xfrm>
          <a:prstGeom prst="roundRect">
            <a:avLst>
              <a:gd name="adj" fmla="val 16667"/>
            </a:avLst>
          </a:prstGeom>
          <a:solidFill>
            <a:srgbClr val="3399FF"/>
          </a:solidFill>
          <a:ln w="9525" cap="flat" cmpd="sng">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a:solidFill>
                  <a:schemeClr val="bg1"/>
                </a:solidFill>
                <a:ea typeface="黑体" panose="02010609060101010101" pitchFamily="49" charset="-122"/>
              </a:rPr>
              <a:t>著作人身权的保护期</a:t>
            </a:r>
            <a:endParaRPr lang="zh-CN" altLang="en-US" sz="2400">
              <a:solidFill>
                <a:schemeClr val="bg1"/>
              </a:solidFill>
              <a:ea typeface="黑体" panose="02010609060101010101" pitchFamily="49" charset="-122"/>
            </a:endParaRPr>
          </a:p>
        </p:txBody>
      </p:sp>
      <p:sp>
        <p:nvSpPr>
          <p:cNvPr id="100" name="文本框 99"/>
          <p:cNvSpPr txBox="1"/>
          <p:nvPr/>
        </p:nvSpPr>
        <p:spPr>
          <a:xfrm>
            <a:off x="718185" y="1779905"/>
            <a:ext cx="7873365" cy="4661535"/>
          </a:xfrm>
          <a:prstGeom prst="rect">
            <a:avLst/>
          </a:prstGeom>
          <a:noFill/>
          <a:ln w="9525">
            <a:noFill/>
          </a:ln>
        </p:spPr>
        <p:txBody>
          <a:bodyPr wrap="square">
            <a:spAutoFit/>
          </a:bodyPr>
          <a:lstStyle/>
          <a:p>
            <a:pPr marL="342900" indent="-342900">
              <a:lnSpc>
                <a:spcPct val="150000"/>
              </a:lnSpc>
              <a:buFont typeface="Wingdings" panose="05000000000000000000" charset="0"/>
              <a:buChar char="Ø"/>
            </a:pPr>
            <a:r>
              <a:rPr lang="zh-CN" altLang="en-US" sz="2200" dirty="0">
                <a:solidFill>
                  <a:schemeClr val="tx1"/>
                </a:solidFill>
                <a:uFillTx/>
                <a:latin typeface="楷体" panose="02010609060101010101" pitchFamily="49" charset="-122"/>
                <a:ea typeface="楷体" panose="02010609060101010101" pitchFamily="49" charset="-122"/>
                <a:cs typeface="楷体" panose="02010609060101010101" pitchFamily="49" charset="-122"/>
              </a:rPr>
              <a:t>作者的署名权、修改权、保护作品完整权的保护期不受限制</a:t>
            </a:r>
            <a:endParaRPr lang="zh-CN" altLang="en-US" sz="2200" dirty="0">
              <a:solidFill>
                <a:schemeClr val="tx1"/>
              </a:solidFill>
              <a:uFillTx/>
              <a:latin typeface="楷体" panose="02010609060101010101" pitchFamily="49" charset="-122"/>
              <a:ea typeface="楷体" panose="02010609060101010101" pitchFamily="49" charset="-122"/>
              <a:cs typeface="楷体" panose="02010609060101010101" pitchFamily="49" charset="-122"/>
            </a:endParaRPr>
          </a:p>
          <a:p>
            <a:pPr marL="702310" indent="-342900" fontAlgn="auto">
              <a:lnSpc>
                <a:spcPct val="150000"/>
              </a:lnSpc>
              <a:buFont typeface="Wingdings" panose="05000000000000000000" charset="0"/>
              <a:buChar char="p"/>
            </a:pPr>
            <a:r>
              <a:rPr lang="zh-CN" altLang="en-US" sz="2200" dirty="0">
                <a:latin typeface="楷体" panose="02010609060101010101" pitchFamily="49" charset="-122"/>
                <a:ea typeface="楷体" panose="02010609060101010101" pitchFamily="49" charset="-122"/>
                <a:cs typeface="楷体" panose="02010609060101010101" pitchFamily="49" charset="-122"/>
              </a:rPr>
              <a:t>作者生存期间，由其自己保护</a:t>
            </a:r>
            <a:endParaRPr lang="zh-CN" altLang="en-US" sz="2200" dirty="0">
              <a:latin typeface="楷体" panose="02010609060101010101" pitchFamily="49" charset="-122"/>
              <a:ea typeface="楷体" panose="02010609060101010101" pitchFamily="49" charset="-122"/>
              <a:cs typeface="楷体" panose="02010609060101010101" pitchFamily="49" charset="-122"/>
            </a:endParaRPr>
          </a:p>
          <a:p>
            <a:pPr marL="702310" indent="-342900" fontAlgn="auto">
              <a:lnSpc>
                <a:spcPct val="150000"/>
              </a:lnSpc>
              <a:buFont typeface="Wingdings" panose="05000000000000000000" charset="0"/>
              <a:buChar char="p"/>
            </a:pPr>
            <a:r>
              <a:rPr lang="zh-CN" altLang="en-US" sz="2200" dirty="0">
                <a:latin typeface="楷体" panose="02010609060101010101" pitchFamily="49" charset="-122"/>
                <a:ea typeface="楷体" panose="02010609060101010101" pitchFamily="49" charset="-122"/>
                <a:cs typeface="楷体" panose="02010609060101010101" pitchFamily="49" charset="-122"/>
              </a:rPr>
              <a:t>作者死亡后，由其继承人或受遗赠人保护</a:t>
            </a:r>
            <a:endParaRPr lang="zh-CN" altLang="en-US" sz="2200" dirty="0">
              <a:latin typeface="楷体" panose="02010609060101010101" pitchFamily="49" charset="-122"/>
              <a:ea typeface="楷体" panose="02010609060101010101" pitchFamily="49" charset="-122"/>
              <a:cs typeface="楷体" panose="02010609060101010101" pitchFamily="49" charset="-122"/>
            </a:endParaRPr>
          </a:p>
          <a:p>
            <a:pPr marL="702310" indent="-342900" fontAlgn="auto">
              <a:lnSpc>
                <a:spcPct val="150000"/>
              </a:lnSpc>
              <a:buFont typeface="Wingdings" panose="05000000000000000000" charset="0"/>
              <a:buChar char="p"/>
            </a:pPr>
            <a:r>
              <a:rPr lang="zh-CN" altLang="en-US" sz="2200" dirty="0">
                <a:latin typeface="楷体" panose="02010609060101010101" pitchFamily="49" charset="-122"/>
                <a:ea typeface="楷体" panose="02010609060101010101" pitchFamily="49" charset="-122"/>
                <a:cs typeface="楷体" panose="02010609060101010101" pitchFamily="49" charset="-122"/>
              </a:rPr>
              <a:t>著作权无人继承又无人受遗赠的，由著作权行政管理部门保护</a:t>
            </a:r>
            <a:endParaRPr lang="zh-CN" altLang="en-US" sz="2200" dirty="0">
              <a:latin typeface="楷体" panose="02010609060101010101" pitchFamily="49" charset="-122"/>
              <a:ea typeface="楷体" panose="02010609060101010101" pitchFamily="49" charset="-122"/>
              <a:cs typeface="楷体" panose="02010609060101010101" pitchFamily="49" charset="-122"/>
            </a:endParaRPr>
          </a:p>
          <a:p>
            <a:pPr marL="702310" indent="-342900" fontAlgn="auto">
              <a:lnSpc>
                <a:spcPct val="150000"/>
              </a:lnSpc>
              <a:buFont typeface="Wingdings" panose="05000000000000000000" charset="0"/>
              <a:buChar char="p"/>
            </a:pPr>
            <a:r>
              <a:rPr lang="zh-CN" altLang="en-US" sz="2200" dirty="0">
                <a:latin typeface="楷体" panose="02010609060101010101" pitchFamily="49" charset="-122"/>
                <a:ea typeface="楷体" panose="02010609060101010101" pitchFamily="49" charset="-122"/>
                <a:cs typeface="楷体" panose="02010609060101010101" pitchFamily="49" charset="-122"/>
              </a:rPr>
              <a:t>当法人或者其他组织变更、终止时，这三项人身权利由承受其权利义务的法人或者其他组织保护，没有承受其权利义务的法人或者其他组织的，由国家进行保护</a:t>
            </a:r>
            <a:endParaRPr lang="en-US" altLang="zh-CN" sz="2200" dirty="0">
              <a:latin typeface="楷体" panose="02010609060101010101" pitchFamily="49" charset="-122"/>
              <a:ea typeface="楷体" panose="02010609060101010101" pitchFamily="49" charset="-122"/>
              <a:cs typeface="楷体" panose="02010609060101010101" pitchFamily="49" charset="-122"/>
            </a:endParaRPr>
          </a:p>
          <a:p>
            <a:pPr marL="342900" indent="-342900">
              <a:lnSpc>
                <a:spcPct val="150000"/>
              </a:lnSpc>
              <a:buFont typeface="Wingdings" panose="05000000000000000000" charset="0"/>
              <a:buChar char="Ø"/>
            </a:pPr>
            <a:r>
              <a:rPr lang="zh-CN" altLang="en-US" sz="2200" dirty="0">
                <a:solidFill>
                  <a:schemeClr val="tx1"/>
                </a:solidFill>
                <a:uFillTx/>
                <a:latin typeface="楷体" panose="02010609060101010101" pitchFamily="49" charset="-122"/>
                <a:ea typeface="楷体" panose="02010609060101010101" pitchFamily="49" charset="-122"/>
                <a:cs typeface="楷体" panose="02010609060101010101" pitchFamily="49" charset="-122"/>
              </a:rPr>
              <a:t>发表权例外</a:t>
            </a:r>
            <a:endParaRPr lang="zh-CN" altLang="en-US" sz="2200" dirty="0">
              <a:solidFill>
                <a:schemeClr val="tx1"/>
              </a:solidFill>
              <a:uFillTx/>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未知"/>
          <p:cNvSpPr/>
          <p:nvPr/>
        </p:nvSpPr>
        <p:spPr bwMode="auto">
          <a:xfrm>
            <a:off x="1044575" y="3140075"/>
            <a:ext cx="3238500" cy="2927350"/>
          </a:xfrm>
          <a:custGeom>
            <a:avLst/>
            <a:gdLst>
              <a:gd name="T0" fmla="*/ 0 w 1481"/>
              <a:gd name="T1" fmla="*/ 1404 h 1404"/>
              <a:gd name="T2" fmla="*/ 1481 w 1481"/>
              <a:gd name="T3" fmla="*/ 1404 h 1404"/>
              <a:gd name="T4" fmla="*/ 1481 w 1481"/>
              <a:gd name="T5" fmla="*/ 1028 h 1404"/>
              <a:gd name="T6" fmla="*/ 1481 w 1481"/>
              <a:gd name="T7" fmla="*/ 1028 h 1404"/>
              <a:gd name="T8" fmla="*/ 1447 w 1481"/>
              <a:gd name="T9" fmla="*/ 1024 h 1404"/>
              <a:gd name="T10" fmla="*/ 1408 w 1481"/>
              <a:gd name="T11" fmla="*/ 1017 h 1404"/>
              <a:gd name="T12" fmla="*/ 1378 w 1481"/>
              <a:gd name="T13" fmla="*/ 1009 h 1404"/>
              <a:gd name="T14" fmla="*/ 1343 w 1481"/>
              <a:gd name="T15" fmla="*/ 998 h 1404"/>
              <a:gd name="T16" fmla="*/ 1312 w 1481"/>
              <a:gd name="T17" fmla="*/ 982 h 1404"/>
              <a:gd name="T18" fmla="*/ 1282 w 1481"/>
              <a:gd name="T19" fmla="*/ 963 h 1404"/>
              <a:gd name="T20" fmla="*/ 1255 w 1481"/>
              <a:gd name="T21" fmla="*/ 940 h 1404"/>
              <a:gd name="T22" fmla="*/ 1232 w 1481"/>
              <a:gd name="T23" fmla="*/ 917 h 1404"/>
              <a:gd name="T24" fmla="*/ 1209 w 1481"/>
              <a:gd name="T25" fmla="*/ 890 h 1404"/>
              <a:gd name="T26" fmla="*/ 1190 w 1481"/>
              <a:gd name="T27" fmla="*/ 863 h 1404"/>
              <a:gd name="T28" fmla="*/ 1170 w 1481"/>
              <a:gd name="T29" fmla="*/ 832 h 1404"/>
              <a:gd name="T30" fmla="*/ 1155 w 1481"/>
              <a:gd name="T31" fmla="*/ 802 h 1404"/>
              <a:gd name="T32" fmla="*/ 1144 w 1481"/>
              <a:gd name="T33" fmla="*/ 771 h 1404"/>
              <a:gd name="T34" fmla="*/ 1136 w 1481"/>
              <a:gd name="T35" fmla="*/ 737 h 1404"/>
              <a:gd name="T36" fmla="*/ 1128 w 1481"/>
              <a:gd name="T37" fmla="*/ 702 h 1404"/>
              <a:gd name="T38" fmla="*/ 1128 w 1481"/>
              <a:gd name="T39" fmla="*/ 664 h 1404"/>
              <a:gd name="T40" fmla="*/ 1128 w 1481"/>
              <a:gd name="T41" fmla="*/ 664 h 1404"/>
              <a:gd name="T42" fmla="*/ 1128 w 1481"/>
              <a:gd name="T43" fmla="*/ 625 h 1404"/>
              <a:gd name="T44" fmla="*/ 1136 w 1481"/>
              <a:gd name="T45" fmla="*/ 591 h 1404"/>
              <a:gd name="T46" fmla="*/ 1144 w 1481"/>
              <a:gd name="T47" fmla="*/ 556 h 1404"/>
              <a:gd name="T48" fmla="*/ 1155 w 1481"/>
              <a:gd name="T49" fmla="*/ 525 h 1404"/>
              <a:gd name="T50" fmla="*/ 1170 w 1481"/>
              <a:gd name="T51" fmla="*/ 495 h 1404"/>
              <a:gd name="T52" fmla="*/ 1190 w 1481"/>
              <a:gd name="T53" fmla="*/ 464 h 1404"/>
              <a:gd name="T54" fmla="*/ 1209 w 1481"/>
              <a:gd name="T55" fmla="*/ 437 h 1404"/>
              <a:gd name="T56" fmla="*/ 1232 w 1481"/>
              <a:gd name="T57" fmla="*/ 410 h 1404"/>
              <a:gd name="T58" fmla="*/ 1255 w 1481"/>
              <a:gd name="T59" fmla="*/ 387 h 1404"/>
              <a:gd name="T60" fmla="*/ 1282 w 1481"/>
              <a:gd name="T61" fmla="*/ 364 h 1404"/>
              <a:gd name="T62" fmla="*/ 1312 w 1481"/>
              <a:gd name="T63" fmla="*/ 345 h 1404"/>
              <a:gd name="T64" fmla="*/ 1343 w 1481"/>
              <a:gd name="T65" fmla="*/ 330 h 1404"/>
              <a:gd name="T66" fmla="*/ 1378 w 1481"/>
              <a:gd name="T67" fmla="*/ 318 h 1404"/>
              <a:gd name="T68" fmla="*/ 1408 w 1481"/>
              <a:gd name="T69" fmla="*/ 307 h 1404"/>
              <a:gd name="T70" fmla="*/ 1447 w 1481"/>
              <a:gd name="T71" fmla="*/ 303 h 1404"/>
              <a:gd name="T72" fmla="*/ 1481 w 1481"/>
              <a:gd name="T73" fmla="*/ 299 h 1404"/>
              <a:gd name="T74" fmla="*/ 1481 w 1481"/>
              <a:gd name="T75" fmla="*/ 0 h 1404"/>
              <a:gd name="T76" fmla="*/ 0 w 1481"/>
              <a:gd name="T77" fmla="*/ 0 h 1404"/>
              <a:gd name="T78" fmla="*/ 0 w 1481"/>
              <a:gd name="T79" fmla="*/ 1404 h 1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81" h="1404">
                <a:moveTo>
                  <a:pt x="0" y="1404"/>
                </a:moveTo>
                <a:lnTo>
                  <a:pt x="1481" y="1404"/>
                </a:lnTo>
                <a:lnTo>
                  <a:pt x="1481" y="1028"/>
                </a:lnTo>
                <a:lnTo>
                  <a:pt x="1481" y="1028"/>
                </a:lnTo>
                <a:lnTo>
                  <a:pt x="1447" y="1024"/>
                </a:lnTo>
                <a:lnTo>
                  <a:pt x="1408" y="1017"/>
                </a:lnTo>
                <a:lnTo>
                  <a:pt x="1378" y="1009"/>
                </a:lnTo>
                <a:lnTo>
                  <a:pt x="1343" y="998"/>
                </a:lnTo>
                <a:lnTo>
                  <a:pt x="1312" y="982"/>
                </a:lnTo>
                <a:lnTo>
                  <a:pt x="1282" y="963"/>
                </a:lnTo>
                <a:lnTo>
                  <a:pt x="1255" y="940"/>
                </a:lnTo>
                <a:lnTo>
                  <a:pt x="1232" y="917"/>
                </a:lnTo>
                <a:lnTo>
                  <a:pt x="1209" y="890"/>
                </a:lnTo>
                <a:lnTo>
                  <a:pt x="1190" y="863"/>
                </a:lnTo>
                <a:lnTo>
                  <a:pt x="1170" y="832"/>
                </a:lnTo>
                <a:lnTo>
                  <a:pt x="1155" y="802"/>
                </a:lnTo>
                <a:lnTo>
                  <a:pt x="1144" y="771"/>
                </a:lnTo>
                <a:lnTo>
                  <a:pt x="1136" y="737"/>
                </a:lnTo>
                <a:lnTo>
                  <a:pt x="1128" y="702"/>
                </a:lnTo>
                <a:lnTo>
                  <a:pt x="1128" y="664"/>
                </a:lnTo>
                <a:lnTo>
                  <a:pt x="1128" y="664"/>
                </a:lnTo>
                <a:lnTo>
                  <a:pt x="1128" y="625"/>
                </a:lnTo>
                <a:lnTo>
                  <a:pt x="1136" y="591"/>
                </a:lnTo>
                <a:lnTo>
                  <a:pt x="1144" y="556"/>
                </a:lnTo>
                <a:lnTo>
                  <a:pt x="1155" y="525"/>
                </a:lnTo>
                <a:lnTo>
                  <a:pt x="1170" y="495"/>
                </a:lnTo>
                <a:lnTo>
                  <a:pt x="1190" y="464"/>
                </a:lnTo>
                <a:lnTo>
                  <a:pt x="1209" y="437"/>
                </a:lnTo>
                <a:lnTo>
                  <a:pt x="1232" y="410"/>
                </a:lnTo>
                <a:lnTo>
                  <a:pt x="1255" y="387"/>
                </a:lnTo>
                <a:lnTo>
                  <a:pt x="1282" y="364"/>
                </a:lnTo>
                <a:lnTo>
                  <a:pt x="1312" y="345"/>
                </a:lnTo>
                <a:lnTo>
                  <a:pt x="1343" y="330"/>
                </a:lnTo>
                <a:lnTo>
                  <a:pt x="1378" y="318"/>
                </a:lnTo>
                <a:lnTo>
                  <a:pt x="1408" y="307"/>
                </a:lnTo>
                <a:lnTo>
                  <a:pt x="1447" y="303"/>
                </a:lnTo>
                <a:lnTo>
                  <a:pt x="1481" y="299"/>
                </a:lnTo>
                <a:lnTo>
                  <a:pt x="1481" y="0"/>
                </a:lnTo>
                <a:lnTo>
                  <a:pt x="0" y="0"/>
                </a:lnTo>
                <a:lnTo>
                  <a:pt x="0" y="1404"/>
                </a:lnTo>
                <a:close/>
              </a:path>
            </a:pathLst>
          </a:custGeom>
          <a:gradFill rotWithShape="1">
            <a:gsLst>
              <a:gs pos="0">
                <a:srgbClr val="434343"/>
              </a:gs>
              <a:gs pos="100000">
                <a:srgbClr val="323232"/>
              </a:gs>
            </a:gsLst>
            <a:lin ang="189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444" name="Oval 4"/>
          <p:cNvSpPr>
            <a:spLocks noChangeArrowheads="1"/>
          </p:cNvSpPr>
          <p:nvPr/>
        </p:nvSpPr>
        <p:spPr bwMode="auto">
          <a:xfrm>
            <a:off x="3706813" y="3787775"/>
            <a:ext cx="1727200" cy="1485900"/>
          </a:xfrm>
          <a:prstGeom prst="ellipse">
            <a:avLst/>
          </a:prstGeom>
          <a:gradFill rotWithShape="1">
            <a:gsLst>
              <a:gs pos="0">
                <a:srgbClr val="CDCDCD"/>
              </a:gs>
              <a:gs pos="100000">
                <a:srgbClr val="ECECEC"/>
              </a:gs>
            </a:gsLst>
            <a:path path="shape">
              <a:fillToRect l="50000" t="50000" r="50000" b="50000"/>
            </a:path>
          </a:gradFill>
          <a:ln w="9525" cap="flat" cmpd="sng">
            <a:solidFill>
              <a:srgbClr val="ECECEC"/>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45" name="未知"/>
          <p:cNvSpPr/>
          <p:nvPr/>
        </p:nvSpPr>
        <p:spPr bwMode="auto">
          <a:xfrm flipH="1">
            <a:off x="4859338" y="3140075"/>
            <a:ext cx="3240087" cy="2952750"/>
          </a:xfrm>
          <a:custGeom>
            <a:avLst/>
            <a:gdLst>
              <a:gd name="T0" fmla="*/ 0 w 1481"/>
              <a:gd name="T1" fmla="*/ 1404 h 1404"/>
              <a:gd name="T2" fmla="*/ 1481 w 1481"/>
              <a:gd name="T3" fmla="*/ 1404 h 1404"/>
              <a:gd name="T4" fmla="*/ 1481 w 1481"/>
              <a:gd name="T5" fmla="*/ 1028 h 1404"/>
              <a:gd name="T6" fmla="*/ 1481 w 1481"/>
              <a:gd name="T7" fmla="*/ 1028 h 1404"/>
              <a:gd name="T8" fmla="*/ 1447 w 1481"/>
              <a:gd name="T9" fmla="*/ 1024 h 1404"/>
              <a:gd name="T10" fmla="*/ 1408 w 1481"/>
              <a:gd name="T11" fmla="*/ 1017 h 1404"/>
              <a:gd name="T12" fmla="*/ 1378 w 1481"/>
              <a:gd name="T13" fmla="*/ 1009 h 1404"/>
              <a:gd name="T14" fmla="*/ 1343 w 1481"/>
              <a:gd name="T15" fmla="*/ 998 h 1404"/>
              <a:gd name="T16" fmla="*/ 1312 w 1481"/>
              <a:gd name="T17" fmla="*/ 982 h 1404"/>
              <a:gd name="T18" fmla="*/ 1282 w 1481"/>
              <a:gd name="T19" fmla="*/ 963 h 1404"/>
              <a:gd name="T20" fmla="*/ 1255 w 1481"/>
              <a:gd name="T21" fmla="*/ 940 h 1404"/>
              <a:gd name="T22" fmla="*/ 1232 w 1481"/>
              <a:gd name="T23" fmla="*/ 917 h 1404"/>
              <a:gd name="T24" fmla="*/ 1209 w 1481"/>
              <a:gd name="T25" fmla="*/ 890 h 1404"/>
              <a:gd name="T26" fmla="*/ 1190 w 1481"/>
              <a:gd name="T27" fmla="*/ 863 h 1404"/>
              <a:gd name="T28" fmla="*/ 1170 w 1481"/>
              <a:gd name="T29" fmla="*/ 832 h 1404"/>
              <a:gd name="T30" fmla="*/ 1155 w 1481"/>
              <a:gd name="T31" fmla="*/ 802 h 1404"/>
              <a:gd name="T32" fmla="*/ 1144 w 1481"/>
              <a:gd name="T33" fmla="*/ 771 h 1404"/>
              <a:gd name="T34" fmla="*/ 1136 w 1481"/>
              <a:gd name="T35" fmla="*/ 737 h 1404"/>
              <a:gd name="T36" fmla="*/ 1128 w 1481"/>
              <a:gd name="T37" fmla="*/ 702 h 1404"/>
              <a:gd name="T38" fmla="*/ 1128 w 1481"/>
              <a:gd name="T39" fmla="*/ 664 h 1404"/>
              <a:gd name="T40" fmla="*/ 1128 w 1481"/>
              <a:gd name="T41" fmla="*/ 664 h 1404"/>
              <a:gd name="T42" fmla="*/ 1128 w 1481"/>
              <a:gd name="T43" fmla="*/ 625 h 1404"/>
              <a:gd name="T44" fmla="*/ 1136 w 1481"/>
              <a:gd name="T45" fmla="*/ 591 h 1404"/>
              <a:gd name="T46" fmla="*/ 1144 w 1481"/>
              <a:gd name="T47" fmla="*/ 556 h 1404"/>
              <a:gd name="T48" fmla="*/ 1155 w 1481"/>
              <a:gd name="T49" fmla="*/ 525 h 1404"/>
              <a:gd name="T50" fmla="*/ 1170 w 1481"/>
              <a:gd name="T51" fmla="*/ 495 h 1404"/>
              <a:gd name="T52" fmla="*/ 1190 w 1481"/>
              <a:gd name="T53" fmla="*/ 464 h 1404"/>
              <a:gd name="T54" fmla="*/ 1209 w 1481"/>
              <a:gd name="T55" fmla="*/ 437 h 1404"/>
              <a:gd name="T56" fmla="*/ 1232 w 1481"/>
              <a:gd name="T57" fmla="*/ 410 h 1404"/>
              <a:gd name="T58" fmla="*/ 1255 w 1481"/>
              <a:gd name="T59" fmla="*/ 387 h 1404"/>
              <a:gd name="T60" fmla="*/ 1282 w 1481"/>
              <a:gd name="T61" fmla="*/ 364 h 1404"/>
              <a:gd name="T62" fmla="*/ 1312 w 1481"/>
              <a:gd name="T63" fmla="*/ 345 h 1404"/>
              <a:gd name="T64" fmla="*/ 1343 w 1481"/>
              <a:gd name="T65" fmla="*/ 330 h 1404"/>
              <a:gd name="T66" fmla="*/ 1378 w 1481"/>
              <a:gd name="T67" fmla="*/ 318 h 1404"/>
              <a:gd name="T68" fmla="*/ 1408 w 1481"/>
              <a:gd name="T69" fmla="*/ 307 h 1404"/>
              <a:gd name="T70" fmla="*/ 1447 w 1481"/>
              <a:gd name="T71" fmla="*/ 303 h 1404"/>
              <a:gd name="T72" fmla="*/ 1481 w 1481"/>
              <a:gd name="T73" fmla="*/ 299 h 1404"/>
              <a:gd name="T74" fmla="*/ 1481 w 1481"/>
              <a:gd name="T75" fmla="*/ 0 h 1404"/>
              <a:gd name="T76" fmla="*/ 0 w 1481"/>
              <a:gd name="T77" fmla="*/ 0 h 1404"/>
              <a:gd name="T78" fmla="*/ 0 w 1481"/>
              <a:gd name="T79" fmla="*/ 1404 h 1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81" h="1404">
                <a:moveTo>
                  <a:pt x="0" y="1404"/>
                </a:moveTo>
                <a:lnTo>
                  <a:pt x="1481" y="1404"/>
                </a:lnTo>
                <a:lnTo>
                  <a:pt x="1481" y="1028"/>
                </a:lnTo>
                <a:lnTo>
                  <a:pt x="1481" y="1028"/>
                </a:lnTo>
                <a:lnTo>
                  <a:pt x="1447" y="1024"/>
                </a:lnTo>
                <a:lnTo>
                  <a:pt x="1408" y="1017"/>
                </a:lnTo>
                <a:lnTo>
                  <a:pt x="1378" y="1009"/>
                </a:lnTo>
                <a:lnTo>
                  <a:pt x="1343" y="998"/>
                </a:lnTo>
                <a:lnTo>
                  <a:pt x="1312" y="982"/>
                </a:lnTo>
                <a:lnTo>
                  <a:pt x="1282" y="963"/>
                </a:lnTo>
                <a:lnTo>
                  <a:pt x="1255" y="940"/>
                </a:lnTo>
                <a:lnTo>
                  <a:pt x="1232" y="917"/>
                </a:lnTo>
                <a:lnTo>
                  <a:pt x="1209" y="890"/>
                </a:lnTo>
                <a:lnTo>
                  <a:pt x="1190" y="863"/>
                </a:lnTo>
                <a:lnTo>
                  <a:pt x="1170" y="832"/>
                </a:lnTo>
                <a:lnTo>
                  <a:pt x="1155" y="802"/>
                </a:lnTo>
                <a:lnTo>
                  <a:pt x="1144" y="771"/>
                </a:lnTo>
                <a:lnTo>
                  <a:pt x="1136" y="737"/>
                </a:lnTo>
                <a:lnTo>
                  <a:pt x="1128" y="702"/>
                </a:lnTo>
                <a:lnTo>
                  <a:pt x="1128" y="664"/>
                </a:lnTo>
                <a:lnTo>
                  <a:pt x="1128" y="664"/>
                </a:lnTo>
                <a:lnTo>
                  <a:pt x="1128" y="625"/>
                </a:lnTo>
                <a:lnTo>
                  <a:pt x="1136" y="591"/>
                </a:lnTo>
                <a:lnTo>
                  <a:pt x="1144" y="556"/>
                </a:lnTo>
                <a:lnTo>
                  <a:pt x="1155" y="525"/>
                </a:lnTo>
                <a:lnTo>
                  <a:pt x="1170" y="495"/>
                </a:lnTo>
                <a:lnTo>
                  <a:pt x="1190" y="464"/>
                </a:lnTo>
                <a:lnTo>
                  <a:pt x="1209" y="437"/>
                </a:lnTo>
                <a:lnTo>
                  <a:pt x="1232" y="410"/>
                </a:lnTo>
                <a:lnTo>
                  <a:pt x="1255" y="387"/>
                </a:lnTo>
                <a:lnTo>
                  <a:pt x="1282" y="364"/>
                </a:lnTo>
                <a:lnTo>
                  <a:pt x="1312" y="345"/>
                </a:lnTo>
                <a:lnTo>
                  <a:pt x="1343" y="330"/>
                </a:lnTo>
                <a:lnTo>
                  <a:pt x="1378" y="318"/>
                </a:lnTo>
                <a:lnTo>
                  <a:pt x="1408" y="307"/>
                </a:lnTo>
                <a:lnTo>
                  <a:pt x="1447" y="303"/>
                </a:lnTo>
                <a:lnTo>
                  <a:pt x="1481" y="299"/>
                </a:lnTo>
                <a:lnTo>
                  <a:pt x="1481" y="0"/>
                </a:lnTo>
                <a:lnTo>
                  <a:pt x="0" y="0"/>
                </a:lnTo>
                <a:lnTo>
                  <a:pt x="0" y="1404"/>
                </a:lnTo>
                <a:close/>
              </a:path>
            </a:pathLst>
          </a:custGeom>
          <a:gradFill rotWithShape="1">
            <a:gsLst>
              <a:gs pos="0">
                <a:srgbClr val="ECECEC"/>
              </a:gs>
              <a:gs pos="100000">
                <a:srgbClr val="CDCDCD"/>
              </a:gs>
            </a:gsLst>
            <a:lin ang="27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446" name="Text Box 6"/>
          <p:cNvSpPr txBox="1">
            <a:spLocks noChangeArrowheads="1"/>
          </p:cNvSpPr>
          <p:nvPr/>
        </p:nvSpPr>
        <p:spPr bwMode="auto">
          <a:xfrm>
            <a:off x="3944938" y="4076700"/>
            <a:ext cx="1420812"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ea typeface="黑体" panose="02010609060101010101" pitchFamily="49" charset="-122"/>
              </a:rPr>
              <a:t>发表权及著作财产权的保护期限</a:t>
            </a:r>
            <a:endParaRPr lang="zh-CN" altLang="en-US">
              <a:ea typeface="黑体" panose="02010609060101010101" pitchFamily="49" charset="-122"/>
            </a:endParaRPr>
          </a:p>
          <a:p>
            <a:endParaRPr lang="zh-CN" altLang="en-US">
              <a:ea typeface="黑体" panose="02010609060101010101" pitchFamily="49" charset="-122"/>
            </a:endParaRPr>
          </a:p>
        </p:txBody>
      </p:sp>
      <p:sp>
        <p:nvSpPr>
          <p:cNvPr id="61447" name="Rectangle 7"/>
          <p:cNvSpPr>
            <a:spLocks noChangeArrowheads="1"/>
          </p:cNvSpPr>
          <p:nvPr/>
        </p:nvSpPr>
        <p:spPr bwMode="auto">
          <a:xfrm rot="10800000">
            <a:off x="1041400" y="2562225"/>
            <a:ext cx="3241675" cy="577850"/>
          </a:xfrm>
          <a:prstGeom prst="rect">
            <a:avLst/>
          </a:prstGeom>
          <a:gradFill rotWithShape="1">
            <a:gsLst>
              <a:gs pos="0">
                <a:srgbClr val="323232"/>
              </a:gs>
              <a:gs pos="100000">
                <a:srgbClr val="434343"/>
              </a:gs>
            </a:gsLst>
            <a:lin ang="5400000" scaled="1"/>
          </a:gradFill>
          <a:ln w="9525" cap="flat" cmpd="sng">
            <a:solidFill>
              <a:srgbClr val="CDCDCD"/>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48" name="Rectangle 8"/>
          <p:cNvSpPr>
            <a:spLocks noChangeArrowheads="1"/>
          </p:cNvSpPr>
          <p:nvPr/>
        </p:nvSpPr>
        <p:spPr bwMode="auto">
          <a:xfrm rot="10800000">
            <a:off x="4859338" y="2562225"/>
            <a:ext cx="3240087" cy="577850"/>
          </a:xfrm>
          <a:prstGeom prst="rect">
            <a:avLst/>
          </a:prstGeom>
          <a:gradFill rotWithShape="1">
            <a:gsLst>
              <a:gs pos="0">
                <a:srgbClr val="CDCDCD"/>
              </a:gs>
              <a:gs pos="100000">
                <a:srgbClr val="ECECEC"/>
              </a:gs>
            </a:gsLst>
            <a:lin ang="5400000" scaled="1"/>
          </a:gradFill>
          <a:ln w="9525" cap="flat" cmpd="sng">
            <a:solidFill>
              <a:srgbClr val="ECECE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49" name="Text Box 9"/>
          <p:cNvSpPr txBox="1">
            <a:spLocks noChangeArrowheads="1"/>
          </p:cNvSpPr>
          <p:nvPr/>
        </p:nvSpPr>
        <p:spPr bwMode="auto">
          <a:xfrm>
            <a:off x="1978025" y="2635250"/>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a:solidFill>
                  <a:schemeClr val="bg1"/>
                </a:solidFill>
              </a:rPr>
              <a:t>自然人</a:t>
            </a:r>
            <a:endParaRPr lang="zh-CN" altLang="en-US" sz="2400">
              <a:solidFill>
                <a:schemeClr val="bg1"/>
              </a:solidFill>
            </a:endParaRPr>
          </a:p>
        </p:txBody>
      </p:sp>
      <p:sp>
        <p:nvSpPr>
          <p:cNvPr id="61450" name="Text Box 10"/>
          <p:cNvSpPr txBox="1">
            <a:spLocks noChangeArrowheads="1"/>
          </p:cNvSpPr>
          <p:nvPr/>
        </p:nvSpPr>
        <p:spPr bwMode="auto">
          <a:xfrm>
            <a:off x="5332413" y="2609850"/>
            <a:ext cx="26212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a:t>法人或非法人组织</a:t>
            </a:r>
            <a:endParaRPr lang="zh-CN" altLang="en-US" sz="2400"/>
          </a:p>
        </p:txBody>
      </p:sp>
      <p:sp>
        <p:nvSpPr>
          <p:cNvPr id="61451" name="Text Box 11"/>
          <p:cNvSpPr txBox="1">
            <a:spLocks noChangeArrowheads="1"/>
          </p:cNvSpPr>
          <p:nvPr/>
        </p:nvSpPr>
        <p:spPr bwMode="auto">
          <a:xfrm>
            <a:off x="1423988" y="3460750"/>
            <a:ext cx="1995487" cy="2214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a:solidFill>
                  <a:schemeClr val="bg1"/>
                </a:solidFill>
                <a:latin typeface="华文楷体" panose="02010600040101010101" pitchFamily="2" charset="-122"/>
                <a:ea typeface="华文楷体" panose="02010600040101010101" pitchFamily="2" charset="-122"/>
              </a:rPr>
              <a:t>作者终生及其死亡后50年，截止于作者死亡后第50年的12月31日。合作作品以最后死亡的作者为准。</a:t>
            </a:r>
            <a:endParaRPr lang="zh-CN" altLang="en-US" sz="2000">
              <a:solidFill>
                <a:schemeClr val="bg1"/>
              </a:solidFill>
              <a:latin typeface="华文楷体" panose="02010600040101010101" pitchFamily="2" charset="-122"/>
              <a:ea typeface="华文楷体" panose="02010600040101010101" pitchFamily="2" charset="-122"/>
            </a:endParaRPr>
          </a:p>
          <a:p>
            <a:endParaRPr lang="zh-CN" altLang="en-US"/>
          </a:p>
        </p:txBody>
      </p:sp>
      <p:sp>
        <p:nvSpPr>
          <p:cNvPr id="61452" name="Text Box 12"/>
          <p:cNvSpPr txBox="1">
            <a:spLocks noChangeArrowheads="1"/>
          </p:cNvSpPr>
          <p:nvPr/>
        </p:nvSpPr>
        <p:spPr bwMode="auto">
          <a:xfrm>
            <a:off x="5553710" y="3304540"/>
            <a:ext cx="2490470"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auto">
              <a:lnSpc>
                <a:spcPct val="150000"/>
              </a:lnSpc>
            </a:pPr>
            <a:r>
              <a:rPr lang="zh-CN" altLang="en-US">
                <a:latin typeface="华文楷体" panose="02010600040101010101" pitchFamily="2" charset="-122"/>
                <a:ea typeface="华文楷体" panose="02010600040101010101" pitchFamily="2" charset="-122"/>
              </a:rPr>
              <a:t>保护期间为50年，截止于作品首次发表之日起第50年的12月31日。</a:t>
            </a:r>
            <a:endParaRPr lang="zh-CN" altLang="en-US">
              <a:latin typeface="华文楷体" panose="02010600040101010101" pitchFamily="2" charset="-122"/>
              <a:ea typeface="华文楷体" panose="02010600040101010101" pitchFamily="2" charset="-122"/>
            </a:endParaRPr>
          </a:p>
          <a:p>
            <a:pPr fontAlgn="auto">
              <a:lnSpc>
                <a:spcPct val="150000"/>
              </a:lnSpc>
            </a:pPr>
            <a:r>
              <a:rPr lang="zh-CN" altLang="en-US">
                <a:latin typeface="华文楷体" panose="02010600040101010101" pitchFamily="2" charset="-122"/>
                <a:ea typeface="华文楷体" panose="02010600040101010101" pitchFamily="2" charset="-122"/>
              </a:rPr>
              <a:t>自作品创作完成后50年内未发表的，著作权法不再予以保护。</a:t>
            </a:r>
            <a:endParaRPr lang="zh-CN" altLang="en-US"/>
          </a:p>
        </p:txBody>
      </p:sp>
      <p:pic>
        <p:nvPicPr>
          <p:cNvPr id="16" name="图片 15"/>
          <p:cNvPicPr>
            <a:picLocks noChangeAspect="1"/>
          </p:cNvPicPr>
          <p:nvPr/>
        </p:nvPicPr>
        <p:blipFill>
          <a:blip r:embed="rId1"/>
          <a:stretch>
            <a:fillRect/>
          </a:stretch>
        </p:blipFill>
        <p:spPr>
          <a:xfrm>
            <a:off x="-3175" y="-7620"/>
            <a:ext cx="9147175" cy="1103630"/>
          </a:xfrm>
          <a:prstGeom prst="rect">
            <a:avLst/>
          </a:prstGeom>
        </p:spPr>
      </p:pic>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14605"/>
            <a:ext cx="3293269" cy="1100138"/>
          </a:xfrm>
          <a:prstGeom prst="rect">
            <a:avLst/>
          </a:prstGeom>
        </p:spPr>
      </p:pic>
      <p:sp>
        <p:nvSpPr>
          <p:cNvPr id="18" name="AutoShape 7"/>
          <p:cNvSpPr>
            <a:spLocks noChangeArrowheads="1"/>
          </p:cNvSpPr>
          <p:nvPr/>
        </p:nvSpPr>
        <p:spPr bwMode="auto">
          <a:xfrm>
            <a:off x="598170" y="1375092"/>
            <a:ext cx="2985135" cy="582295"/>
          </a:xfrm>
          <a:prstGeom prst="roundRect">
            <a:avLst>
              <a:gd name="adj" fmla="val 16667"/>
            </a:avLst>
          </a:prstGeom>
          <a:solidFill>
            <a:srgbClr val="3399FF"/>
          </a:solidFill>
          <a:ln w="9525" cap="flat" cmpd="sng">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dirty="0">
                <a:solidFill>
                  <a:schemeClr val="bg1"/>
                </a:solidFill>
                <a:ea typeface="黑体" panose="02010609060101010101" pitchFamily="49" charset="-122"/>
              </a:rPr>
              <a:t>著作财产权的保护期</a:t>
            </a:r>
            <a:endParaRPr lang="zh-CN" altLang="en-US" sz="2400" dirty="0">
              <a:solidFill>
                <a:schemeClr val="bg1"/>
              </a:solidFill>
              <a:ea typeface="黑体" panose="02010609060101010101" pitchFamily="49"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7" name="Picture 11" descr="bigbook.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40778" y="1912620"/>
            <a:ext cx="6858000" cy="4143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2468" name="Picture 9" descr="quill.png"/>
          <p:cNvPicPr>
            <a:picLocks noChangeAspect="1" noChangeArrowheads="1"/>
          </p:cNvPicPr>
          <p:nvPr/>
        </p:nvPicPr>
        <p:blipFill>
          <a:blip r:embed="rId2">
            <a:biLevel thresh="50000"/>
            <a:grayscl/>
            <a:extLst>
              <a:ext uri="{28A0092B-C50C-407E-A947-70E740481C1C}">
                <a14:useLocalDpi xmlns:a14="http://schemas.microsoft.com/office/drawing/2010/main" val="0"/>
              </a:ext>
            </a:extLst>
          </a:blip>
          <a:srcRect/>
          <a:stretch>
            <a:fillRect/>
          </a:stretch>
        </p:blipFill>
        <p:spPr bwMode="auto">
          <a:xfrm rot="1378951">
            <a:off x="7272338" y="1273175"/>
            <a:ext cx="922337" cy="157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69" name="Text Box 5"/>
          <p:cNvSpPr txBox="1">
            <a:spLocks noChangeArrowheads="1"/>
          </p:cNvSpPr>
          <p:nvPr/>
        </p:nvSpPr>
        <p:spPr bwMode="auto">
          <a:xfrm>
            <a:off x="1661795" y="2780030"/>
            <a:ext cx="2637790"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a:solidFill>
                  <a:srgbClr val="FF0000"/>
                </a:solidFill>
                <a:latin typeface="华文楷体" panose="02010600040101010101" pitchFamily="2" charset="-122"/>
                <a:ea typeface="华文楷体" panose="02010600040101010101" pitchFamily="2" charset="-122"/>
              </a:rPr>
              <a:t>视听作品：</a:t>
            </a:r>
            <a:endParaRPr lang="zh-CN" altLang="en-US" sz="2400">
              <a:solidFill>
                <a:srgbClr val="FF0000"/>
              </a:solidFill>
              <a:latin typeface="华文楷体" panose="02010600040101010101" pitchFamily="2" charset="-122"/>
              <a:ea typeface="华文楷体" panose="02010600040101010101" pitchFamily="2" charset="-122"/>
            </a:endParaRPr>
          </a:p>
          <a:p>
            <a:r>
              <a:rPr lang="zh-CN" altLang="en-US" sz="2400">
                <a:solidFill>
                  <a:srgbClr val="FF0000"/>
                </a:solidFill>
                <a:latin typeface="华文楷体" panose="02010600040101010101" pitchFamily="2" charset="-122"/>
                <a:ea typeface="华文楷体" panose="02010600040101010101" pitchFamily="2" charset="-122"/>
              </a:rPr>
              <a:t>发表权和著作财产权的保护期为50年</a:t>
            </a:r>
            <a:endParaRPr lang="zh-CN" altLang="en-US" sz="2400">
              <a:solidFill>
                <a:srgbClr val="FF0000"/>
              </a:solidFill>
              <a:latin typeface="华文楷体" panose="02010600040101010101" pitchFamily="2" charset="-122"/>
              <a:ea typeface="华文楷体" panose="02010600040101010101" pitchFamily="2" charset="-122"/>
            </a:endParaRPr>
          </a:p>
        </p:txBody>
      </p:sp>
      <p:sp>
        <p:nvSpPr>
          <p:cNvPr id="62470" name="Text Box 6"/>
          <p:cNvSpPr txBox="1">
            <a:spLocks noChangeArrowheads="1"/>
          </p:cNvSpPr>
          <p:nvPr/>
        </p:nvSpPr>
        <p:spPr bwMode="auto">
          <a:xfrm>
            <a:off x="4558030" y="2245995"/>
            <a:ext cx="3138170" cy="3815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nSpc>
                <a:spcPct val="110000"/>
              </a:lnSpc>
              <a:buFont typeface="Wingdings" panose="05000000000000000000" charset="0"/>
              <a:buChar char="Ø"/>
            </a:pPr>
            <a:r>
              <a:rPr lang="zh-CN" altLang="en-US" sz="2000" dirty="0">
                <a:latin typeface="华文楷体" panose="02010600040101010101" pitchFamily="2" charset="-122"/>
                <a:ea typeface="华文楷体" panose="02010600040101010101" pitchFamily="2" charset="-122"/>
              </a:rPr>
              <a:t>发表权截止于作品创作完成后的第</a:t>
            </a:r>
            <a:r>
              <a:rPr lang="en-US" altLang="zh-CN" sz="2000" dirty="0">
                <a:latin typeface="华文楷体" panose="02010600040101010101" pitchFamily="2" charset="-122"/>
                <a:ea typeface="华文楷体" panose="02010600040101010101" pitchFamily="2" charset="-122"/>
              </a:rPr>
              <a:t>50</a:t>
            </a:r>
            <a:r>
              <a:rPr lang="zh-CN" altLang="en-US" sz="2000" dirty="0">
                <a:latin typeface="华文楷体" panose="02010600040101010101" pitchFamily="2" charset="-122"/>
                <a:ea typeface="华文楷体" panose="02010600040101010101" pitchFamily="2" charset="-122"/>
              </a:rPr>
              <a:t>年的</a:t>
            </a:r>
            <a:r>
              <a:rPr lang="en-US" altLang="zh-CN" sz="2000" dirty="0">
                <a:latin typeface="华文楷体" panose="02010600040101010101" pitchFamily="2" charset="-122"/>
                <a:ea typeface="华文楷体" panose="02010600040101010101" pitchFamily="2" charset="-122"/>
              </a:rPr>
              <a:t>12</a:t>
            </a:r>
            <a:r>
              <a:rPr lang="zh-CN" altLang="en-US" sz="2000" dirty="0">
                <a:latin typeface="华文楷体" panose="02010600040101010101" pitchFamily="2" charset="-122"/>
                <a:ea typeface="华文楷体" panose="02010600040101010101" pitchFamily="2" charset="-122"/>
              </a:rPr>
              <a:t>月</a:t>
            </a:r>
            <a:r>
              <a:rPr lang="en-US" altLang="zh-CN" sz="2000" dirty="0">
                <a:latin typeface="华文楷体" panose="02010600040101010101" pitchFamily="2" charset="-122"/>
                <a:ea typeface="华文楷体" panose="02010600040101010101" pitchFamily="2" charset="-122"/>
              </a:rPr>
              <a:t>31</a:t>
            </a:r>
            <a:r>
              <a:rPr lang="zh-CN" altLang="en-US" sz="2000" dirty="0">
                <a:latin typeface="华文楷体" panose="02010600040101010101" pitchFamily="2" charset="-122"/>
                <a:ea typeface="华文楷体" panose="02010600040101010101" pitchFamily="2" charset="-122"/>
              </a:rPr>
              <a:t>日</a:t>
            </a:r>
            <a:endParaRPr lang="zh-CN" altLang="en-US" sz="2000" dirty="0">
              <a:latin typeface="华文楷体" panose="02010600040101010101" pitchFamily="2" charset="-122"/>
              <a:ea typeface="华文楷体" panose="02010600040101010101" pitchFamily="2" charset="-122"/>
            </a:endParaRPr>
          </a:p>
          <a:p>
            <a:pPr marL="342900" indent="-342900">
              <a:lnSpc>
                <a:spcPct val="110000"/>
              </a:lnSpc>
              <a:buFont typeface="Wingdings" panose="05000000000000000000" charset="0"/>
              <a:buChar char="Ø"/>
            </a:pPr>
            <a:r>
              <a:rPr lang="zh-CN" altLang="en-US" sz="2000" dirty="0">
                <a:latin typeface="华文楷体" panose="02010600040101010101" pitchFamily="2" charset="-122"/>
                <a:ea typeface="华文楷体" panose="02010600040101010101" pitchFamily="2" charset="-122"/>
              </a:rPr>
              <a:t>财产权截止于首次发表后第50年的12月31日，创作完成后50年未发表的，著作权法不再保护</a:t>
            </a:r>
            <a:endParaRPr lang="zh-CN" altLang="en-US" sz="2000" dirty="0">
              <a:latin typeface="华文楷体" panose="02010600040101010101" pitchFamily="2" charset="-122"/>
              <a:ea typeface="华文楷体" panose="02010600040101010101" pitchFamily="2" charset="-122"/>
            </a:endParaRPr>
          </a:p>
          <a:p>
            <a:pPr marL="342900" indent="-342900">
              <a:lnSpc>
                <a:spcPct val="110000"/>
              </a:lnSpc>
              <a:buFont typeface="Wingdings" panose="05000000000000000000" charset="0"/>
              <a:buChar char="Ø"/>
            </a:pPr>
            <a:r>
              <a:rPr lang="zh-CN" altLang="en-US" sz="2000" dirty="0">
                <a:latin typeface="华文楷体" panose="02010600040101010101" pitchFamily="2" charset="-122"/>
                <a:ea typeface="华文楷体" panose="02010600040101010101" pitchFamily="2" charset="-122"/>
              </a:rPr>
              <a:t>特例：无论其归属于自然人还是法人，其财产权利的保护期均采发表起算主义</a:t>
            </a:r>
            <a:endParaRPr lang="zh-CN" altLang="en-US" sz="2000" dirty="0">
              <a:latin typeface="华文楷体" panose="02010600040101010101" pitchFamily="2" charset="-122"/>
              <a:ea typeface="华文楷体" panose="02010600040101010101" pitchFamily="2" charset="-122"/>
            </a:endParaRPr>
          </a:p>
        </p:txBody>
      </p:sp>
      <p:pic>
        <p:nvPicPr>
          <p:cNvPr id="9" name="图片 8"/>
          <p:cNvPicPr>
            <a:picLocks noChangeAspect="1"/>
          </p:cNvPicPr>
          <p:nvPr/>
        </p:nvPicPr>
        <p:blipFill>
          <a:blip r:embed="rId3"/>
          <a:stretch>
            <a:fillRect/>
          </a:stretch>
        </p:blipFill>
        <p:spPr>
          <a:xfrm>
            <a:off x="-3175" y="-7620"/>
            <a:ext cx="9147175" cy="1103630"/>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 y="-14605"/>
            <a:ext cx="3293269" cy="1100138"/>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7" name="Picture 11" descr="bigbook.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16013" y="1917700"/>
            <a:ext cx="6858000" cy="4143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2468" name="Picture 9" descr="quill.png"/>
          <p:cNvPicPr>
            <a:picLocks noChangeAspect="1" noChangeArrowheads="1"/>
          </p:cNvPicPr>
          <p:nvPr/>
        </p:nvPicPr>
        <p:blipFill>
          <a:blip r:embed="rId2">
            <a:biLevel thresh="50000"/>
            <a:grayscl/>
            <a:extLst>
              <a:ext uri="{28A0092B-C50C-407E-A947-70E740481C1C}">
                <a14:useLocalDpi xmlns:a14="http://schemas.microsoft.com/office/drawing/2010/main" val="0"/>
              </a:ext>
            </a:extLst>
          </a:blip>
          <a:srcRect/>
          <a:stretch>
            <a:fillRect/>
          </a:stretch>
        </p:blipFill>
        <p:spPr bwMode="auto">
          <a:xfrm rot="1378951">
            <a:off x="7272338" y="1273175"/>
            <a:ext cx="922337" cy="157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69" name="Text Box 5"/>
          <p:cNvSpPr txBox="1">
            <a:spLocks noChangeArrowheads="1"/>
          </p:cNvSpPr>
          <p:nvPr/>
        </p:nvSpPr>
        <p:spPr bwMode="auto">
          <a:xfrm>
            <a:off x="1870870" y="3622993"/>
            <a:ext cx="21605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dirty="0">
                <a:latin typeface="华文楷体" panose="02010600040101010101" pitchFamily="2" charset="-122"/>
                <a:ea typeface="华文楷体" panose="02010600040101010101" pitchFamily="2" charset="-122"/>
              </a:rPr>
              <a:t>实用艺术作品</a:t>
            </a:r>
            <a:endParaRPr lang="zh-CN" altLang="en-US" sz="2400" dirty="0">
              <a:latin typeface="华文楷体" panose="02010600040101010101" pitchFamily="2" charset="-122"/>
              <a:ea typeface="华文楷体" panose="02010600040101010101" pitchFamily="2" charset="-122"/>
            </a:endParaRPr>
          </a:p>
        </p:txBody>
      </p:sp>
      <p:sp>
        <p:nvSpPr>
          <p:cNvPr id="62470" name="Text Box 6"/>
          <p:cNvSpPr txBox="1">
            <a:spLocks noChangeArrowheads="1"/>
          </p:cNvSpPr>
          <p:nvPr/>
        </p:nvSpPr>
        <p:spPr bwMode="auto">
          <a:xfrm>
            <a:off x="4730115" y="2437765"/>
            <a:ext cx="2867025"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2000" dirty="0">
                <a:latin typeface="华文楷体" panose="02010600040101010101" pitchFamily="2" charset="-122"/>
                <a:ea typeface="华文楷体" panose="02010600040101010101" pitchFamily="2" charset="-122"/>
              </a:rPr>
              <a:t>现行《著作权法》没有专门规定</a:t>
            </a:r>
            <a:endParaRPr lang="zh-CN" altLang="en-US" sz="2000" dirty="0">
              <a:latin typeface="华文楷体" panose="02010600040101010101" pitchFamily="2" charset="-122"/>
              <a:ea typeface="华文楷体" panose="02010600040101010101" pitchFamily="2" charset="-122"/>
            </a:endParaRPr>
          </a:p>
        </p:txBody>
      </p:sp>
      <p:pic>
        <p:nvPicPr>
          <p:cNvPr id="9" name="图片 8"/>
          <p:cNvPicPr>
            <a:picLocks noChangeAspect="1"/>
          </p:cNvPicPr>
          <p:nvPr/>
        </p:nvPicPr>
        <p:blipFill>
          <a:blip r:embed="rId3"/>
          <a:stretch>
            <a:fillRect/>
          </a:stretch>
        </p:blipFill>
        <p:spPr>
          <a:xfrm>
            <a:off x="-3175" y="-7620"/>
            <a:ext cx="9147175" cy="1103630"/>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 y="-14605"/>
            <a:ext cx="3293269" cy="1100138"/>
          </a:xfrm>
          <a:prstGeom prst="rect">
            <a:avLst/>
          </a:prstGeom>
        </p:spPr>
      </p:pic>
      <p:sp>
        <p:nvSpPr>
          <p:cNvPr id="8" name="Text Box 6"/>
          <p:cNvSpPr txBox="1">
            <a:spLocks noChangeArrowheads="1"/>
          </p:cNvSpPr>
          <p:nvPr/>
        </p:nvSpPr>
        <p:spPr bwMode="auto">
          <a:xfrm>
            <a:off x="4664393" y="3348832"/>
            <a:ext cx="2811462" cy="239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2000" dirty="0">
                <a:latin typeface="华文楷体" panose="02010600040101010101" pitchFamily="2" charset="-122"/>
                <a:ea typeface="华文楷体" panose="02010600040101010101" pitchFamily="2" charset="-122"/>
              </a:rPr>
              <a:t>《实施国际著作权条约的规定（1992）》规定：对外国实用艺术作品的保护期，为自该作品完成起</a:t>
            </a:r>
            <a:r>
              <a:rPr lang="en-US" altLang="zh-CN" sz="2000" dirty="0">
                <a:latin typeface="华文楷体" panose="02010600040101010101" pitchFamily="2" charset="-122"/>
                <a:ea typeface="华文楷体" panose="02010600040101010101" pitchFamily="2" charset="-122"/>
              </a:rPr>
              <a:t>25</a:t>
            </a:r>
            <a:r>
              <a:rPr lang="zh-CN" altLang="en-US" sz="2000" dirty="0">
                <a:latin typeface="华文楷体" panose="02010600040101010101" pitchFamily="2" charset="-122"/>
                <a:ea typeface="华文楷体" panose="02010600040101010101" pitchFamily="2" charset="-122"/>
              </a:rPr>
              <a:t>年</a:t>
            </a:r>
            <a:endParaRPr lang="zh-CN" altLang="en-US" sz="2000" dirty="0">
              <a:latin typeface="华文楷体" panose="02010600040101010101" pitchFamily="2" charset="-122"/>
              <a:ea typeface="华文楷体" panose="02010600040101010101" pitchFamily="2"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1" name="Picture 11" descr="bigbook.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16013" y="1917700"/>
            <a:ext cx="6858000" cy="4143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3492" name="Picture 9" descr="quill.png"/>
          <p:cNvPicPr>
            <a:picLocks noChangeAspect="1" noChangeArrowheads="1"/>
          </p:cNvPicPr>
          <p:nvPr/>
        </p:nvPicPr>
        <p:blipFill>
          <a:blip r:embed="rId2">
            <a:biLevel thresh="50000"/>
            <a:grayscl/>
            <a:extLst>
              <a:ext uri="{28A0092B-C50C-407E-A947-70E740481C1C}">
                <a14:useLocalDpi xmlns:a14="http://schemas.microsoft.com/office/drawing/2010/main" val="0"/>
              </a:ext>
            </a:extLst>
          </a:blip>
          <a:srcRect/>
          <a:stretch>
            <a:fillRect/>
          </a:stretch>
        </p:blipFill>
        <p:spPr bwMode="auto">
          <a:xfrm rot="1378951">
            <a:off x="7272338" y="1273175"/>
            <a:ext cx="922337" cy="157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3493" name="Text Box 5"/>
          <p:cNvSpPr txBox="1">
            <a:spLocks noChangeArrowheads="1"/>
          </p:cNvSpPr>
          <p:nvPr/>
        </p:nvSpPr>
        <p:spPr bwMode="auto">
          <a:xfrm>
            <a:off x="1443038" y="3362325"/>
            <a:ext cx="29260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a:latin typeface="华文楷体" panose="02010600040101010101" pitchFamily="2" charset="-122"/>
                <a:ea typeface="华文楷体" panose="02010600040101010101" pitchFamily="2" charset="-122"/>
              </a:rPr>
              <a:t>作者身份不明的作品</a:t>
            </a:r>
            <a:endParaRPr lang="zh-CN" altLang="en-US"/>
          </a:p>
        </p:txBody>
      </p:sp>
      <p:sp>
        <p:nvSpPr>
          <p:cNvPr id="63494" name="Text Box 6"/>
          <p:cNvSpPr txBox="1">
            <a:spLocks noChangeArrowheads="1"/>
          </p:cNvSpPr>
          <p:nvPr/>
        </p:nvSpPr>
        <p:spPr bwMode="auto">
          <a:xfrm>
            <a:off x="4660741" y="2753747"/>
            <a:ext cx="302133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2000" dirty="0">
                <a:latin typeface="华文楷体" panose="02010600040101010101" pitchFamily="2" charset="-122"/>
                <a:ea typeface="华文楷体" panose="02010600040101010101" pitchFamily="2" charset="-122"/>
              </a:rPr>
              <a:t>保护期为50年。截止于作品首次发表后第50年的12月31日。</a:t>
            </a:r>
            <a:endParaRPr lang="zh-CN" altLang="en-US" sz="2000" dirty="0">
              <a:latin typeface="华文楷体" panose="02010600040101010101" pitchFamily="2" charset="-122"/>
              <a:ea typeface="华文楷体" panose="02010600040101010101" pitchFamily="2" charset="-122"/>
            </a:endParaRPr>
          </a:p>
          <a:p>
            <a:pPr>
              <a:lnSpc>
                <a:spcPct val="150000"/>
              </a:lnSpc>
            </a:pPr>
            <a:r>
              <a:rPr lang="zh-CN" altLang="en-US" sz="2000" dirty="0">
                <a:latin typeface="华文楷体" panose="02010600040101010101" pitchFamily="2" charset="-122"/>
                <a:ea typeface="华文楷体" panose="02010600040101010101" pitchFamily="2" charset="-122"/>
              </a:rPr>
              <a:t>作者身份确定后，适用《著作权法》第21条。</a:t>
            </a:r>
            <a:endParaRPr lang="zh-CN" altLang="en-US" sz="2000" dirty="0">
              <a:latin typeface="华文楷体" panose="02010600040101010101" pitchFamily="2" charset="-122"/>
              <a:ea typeface="华文楷体" panose="02010600040101010101" pitchFamily="2" charset="-122"/>
            </a:endParaRPr>
          </a:p>
          <a:p>
            <a:endParaRPr lang="zh-CN" altLang="en-US" dirty="0"/>
          </a:p>
        </p:txBody>
      </p:sp>
      <p:pic>
        <p:nvPicPr>
          <p:cNvPr id="9" name="图片 8"/>
          <p:cNvPicPr>
            <a:picLocks noChangeAspect="1"/>
          </p:cNvPicPr>
          <p:nvPr/>
        </p:nvPicPr>
        <p:blipFill>
          <a:blip r:embed="rId3"/>
          <a:stretch>
            <a:fillRect/>
          </a:stretch>
        </p:blipFill>
        <p:spPr>
          <a:xfrm>
            <a:off x="-3175" y="-7620"/>
            <a:ext cx="9147175" cy="1103630"/>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 y="-14605"/>
            <a:ext cx="3293269" cy="110013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type="body" idx="1"/>
          </p:nvPr>
        </p:nvSpPr>
        <p:spPr>
          <a:xfrm>
            <a:off x="415925" y="1320800"/>
            <a:ext cx="8357870" cy="4953000"/>
          </a:xfrm>
        </p:spPr>
        <p:txBody>
          <a:bodyPr>
            <a:normAutofit fontScale="77500" lnSpcReduction="20000"/>
          </a:bodyPr>
          <a:lstStyle/>
          <a:p>
            <a:pPr fontAlgn="auto">
              <a:lnSpc>
                <a:spcPct val="190000"/>
              </a:lnSpc>
              <a:spcAft>
                <a:spcPts val="1200"/>
              </a:spcAft>
              <a:buFont typeface="Wingdings" panose="05000000000000000000" charset="0"/>
              <a:buChar char=""/>
            </a:pPr>
            <a:r>
              <a:rPr lang="zh-CN" altLang="en-US" sz="2800" dirty="0">
                <a:latin typeface="华文楷体" panose="02010600040101010101" pitchFamily="2" charset="-122"/>
                <a:ea typeface="华文楷体" panose="02010600040101010101" pitchFamily="2" charset="-122"/>
              </a:rPr>
              <a:t>由作者以外的人代为行使：</a:t>
            </a:r>
            <a:endParaRPr lang="zh-CN" altLang="en-US" sz="2800" dirty="0">
              <a:latin typeface="宋体" panose="02010600030101010101" pitchFamily="2" charset="-122"/>
              <a:ea typeface="宋体" panose="02010600030101010101" pitchFamily="2" charset="-122"/>
            </a:endParaRPr>
          </a:p>
          <a:p>
            <a:pPr marL="338455" fontAlgn="auto">
              <a:lnSpc>
                <a:spcPct val="170000"/>
              </a:lnSpc>
              <a:spcBef>
                <a:spcPts val="400"/>
              </a:spcBef>
              <a:buFont typeface="Wingdings" panose="05000000000000000000" charset="0"/>
              <a:buChar char=""/>
            </a:pPr>
            <a:r>
              <a:rPr lang="en-US" altLang="zh-CN" sz="2600" dirty="0">
                <a:solidFill>
                  <a:schemeClr val="hlink"/>
                </a:solidFill>
                <a:latin typeface="华文楷体" panose="02010600040101010101" pitchFamily="2" charset="-122"/>
                <a:ea typeface="华文楷体" panose="02010600040101010101" pitchFamily="2" charset="-122"/>
              </a:rPr>
              <a:t>1</a:t>
            </a:r>
            <a:r>
              <a:rPr lang="zh-CN" altLang="en-US" sz="2600" dirty="0">
                <a:solidFill>
                  <a:schemeClr val="hlink"/>
                </a:solidFill>
                <a:latin typeface="华文楷体" panose="02010600040101010101" pitchFamily="2" charset="-122"/>
                <a:ea typeface="华文楷体" panose="02010600040101010101" pitchFamily="2" charset="-122"/>
              </a:rPr>
              <a:t>、</a:t>
            </a:r>
            <a:r>
              <a:rPr lang="zh-CN" altLang="en-US" sz="2600" dirty="0">
                <a:latin typeface="华文楷体" panose="02010600040101010101" pitchFamily="2" charset="-122"/>
                <a:ea typeface="华文楷体" panose="02010600040101010101" pitchFamily="2" charset="-122"/>
              </a:rPr>
              <a:t>作者身份不明时，发表权由作品原件的所有人行使（实施条例</a:t>
            </a:r>
            <a:r>
              <a:rPr lang="en-US" altLang="zh-CN" sz="2600" dirty="0">
                <a:latin typeface="华文楷体" panose="02010600040101010101" pitchFamily="2" charset="-122"/>
                <a:ea typeface="华文楷体" panose="02010600040101010101" pitchFamily="2" charset="-122"/>
              </a:rPr>
              <a:t>A13</a:t>
            </a:r>
            <a:r>
              <a:rPr lang="zh-CN" altLang="en-US" sz="2600" dirty="0">
                <a:latin typeface="华文楷体" panose="02010600040101010101" pitchFamily="2" charset="-122"/>
                <a:ea typeface="华文楷体" panose="02010600040101010101" pitchFamily="2" charset="-122"/>
              </a:rPr>
              <a:t>）</a:t>
            </a:r>
            <a:endParaRPr lang="en-US" altLang="zh-CN" sz="2600" dirty="0">
              <a:solidFill>
                <a:schemeClr val="hlink"/>
              </a:solidFill>
              <a:latin typeface="华文楷体" panose="02010600040101010101" pitchFamily="2" charset="-122"/>
              <a:ea typeface="华文楷体" panose="02010600040101010101" pitchFamily="2" charset="-122"/>
            </a:endParaRPr>
          </a:p>
          <a:p>
            <a:pPr marL="338455" fontAlgn="auto">
              <a:lnSpc>
                <a:spcPct val="170000"/>
              </a:lnSpc>
              <a:spcBef>
                <a:spcPts val="400"/>
              </a:spcBef>
              <a:buFont typeface="Wingdings" panose="05000000000000000000" charset="0"/>
              <a:buChar char=""/>
            </a:pPr>
            <a:r>
              <a:rPr lang="en-US" altLang="zh-CN" sz="2600" dirty="0">
                <a:solidFill>
                  <a:schemeClr val="hlink"/>
                </a:solidFill>
                <a:latin typeface="华文楷体" panose="02010600040101010101" pitchFamily="2" charset="-122"/>
                <a:ea typeface="华文楷体" panose="02010600040101010101" pitchFamily="2" charset="-122"/>
              </a:rPr>
              <a:t>2</a:t>
            </a:r>
            <a:r>
              <a:rPr lang="zh-CN" altLang="en-US" sz="2600" dirty="0">
                <a:solidFill>
                  <a:schemeClr val="hlink"/>
                </a:solidFill>
                <a:latin typeface="华文楷体" panose="02010600040101010101" pitchFamily="2" charset="-122"/>
                <a:ea typeface="华文楷体" panose="02010600040101010101" pitchFamily="2" charset="-122"/>
              </a:rPr>
              <a:t>、</a:t>
            </a:r>
            <a:r>
              <a:rPr lang="zh-CN" altLang="en-US" sz="2600" dirty="0">
                <a:latin typeface="华文楷体" panose="02010600040101010101" pitchFamily="2" charset="-122"/>
                <a:ea typeface="华文楷体" panose="02010600040101010101" pitchFamily="2" charset="-122"/>
              </a:rPr>
              <a:t>作者生前未发表的作品，如果作者未明确表示不发表，作者死亡后50年内，其发表权可由继承人或者受遗赠人行使；没有继承人又无人受遗赠的，由作品原件的所有人行使（实施条例</a:t>
            </a:r>
            <a:r>
              <a:rPr lang="en-US" altLang="zh-CN" sz="2600" dirty="0">
                <a:latin typeface="华文楷体" panose="02010600040101010101" pitchFamily="2" charset="-122"/>
                <a:ea typeface="华文楷体" panose="02010600040101010101" pitchFamily="2" charset="-122"/>
              </a:rPr>
              <a:t>A17</a:t>
            </a:r>
            <a:r>
              <a:rPr lang="zh-CN" altLang="en-US" sz="2600" dirty="0">
                <a:latin typeface="华文楷体" panose="02010600040101010101" pitchFamily="2" charset="-122"/>
                <a:ea typeface="华文楷体" panose="02010600040101010101" pitchFamily="2" charset="-122"/>
              </a:rPr>
              <a:t>）</a:t>
            </a:r>
            <a:endParaRPr lang="en-US" altLang="zh-CN" sz="2600" dirty="0">
              <a:latin typeface="华文楷体" panose="02010600040101010101" pitchFamily="2" charset="-122"/>
              <a:ea typeface="华文楷体" panose="02010600040101010101" pitchFamily="2" charset="-122"/>
            </a:endParaRPr>
          </a:p>
          <a:p>
            <a:pPr marL="338455" fontAlgn="auto">
              <a:lnSpc>
                <a:spcPct val="170000"/>
              </a:lnSpc>
              <a:spcBef>
                <a:spcPts val="400"/>
              </a:spcBef>
              <a:buFont typeface="Wingdings" panose="05000000000000000000" charset="0"/>
              <a:buChar char=""/>
            </a:pPr>
            <a:r>
              <a:rPr lang="en-US" altLang="zh-CN" sz="2600" dirty="0">
                <a:solidFill>
                  <a:schemeClr val="hlink"/>
                </a:solidFill>
                <a:latin typeface="华文楷体" panose="02010600040101010101" pitchFamily="2" charset="-122"/>
                <a:ea typeface="华文楷体" panose="02010600040101010101" pitchFamily="2" charset="-122"/>
              </a:rPr>
              <a:t>3</a:t>
            </a:r>
            <a:r>
              <a:rPr lang="zh-CN" altLang="en-US" sz="2600" dirty="0">
                <a:solidFill>
                  <a:schemeClr val="hlink"/>
                </a:solidFill>
                <a:latin typeface="华文楷体" panose="02010600040101010101" pitchFamily="2" charset="-122"/>
                <a:ea typeface="华文楷体" panose="02010600040101010101" pitchFamily="2" charset="-122"/>
              </a:rPr>
              <a:t>、</a:t>
            </a:r>
            <a:r>
              <a:rPr lang="zh-CN" altLang="en-US" sz="2600" dirty="0">
                <a:latin typeface="华文楷体" panose="02010600040101010101" pitchFamily="2" charset="-122"/>
                <a:ea typeface="华文楷体" panose="02010600040101010101" pitchFamily="2" charset="-122"/>
              </a:rPr>
              <a:t>电影作品和以类似摄制电影的方法创作的作品的发表权由其制片者行使</a:t>
            </a:r>
            <a:endParaRPr lang="en-US" altLang="zh-CN" sz="2600" dirty="0">
              <a:latin typeface="华文楷体" panose="02010600040101010101" pitchFamily="2" charset="-122"/>
              <a:ea typeface="华文楷体" panose="02010600040101010101" pitchFamily="2" charset="-122"/>
            </a:endParaRPr>
          </a:p>
          <a:p>
            <a:pPr marL="338455" fontAlgn="auto">
              <a:lnSpc>
                <a:spcPct val="170000"/>
              </a:lnSpc>
              <a:spcBef>
                <a:spcPts val="400"/>
              </a:spcBef>
              <a:buFont typeface="Wingdings" panose="05000000000000000000" charset="0"/>
              <a:buChar char=""/>
            </a:pPr>
            <a:r>
              <a:rPr lang="en-US" altLang="zh-CN" sz="2600" dirty="0">
                <a:solidFill>
                  <a:schemeClr val="hlink"/>
                </a:solidFill>
                <a:latin typeface="华文楷体" panose="02010600040101010101" pitchFamily="2" charset="-122"/>
                <a:ea typeface="华文楷体" panose="02010600040101010101" pitchFamily="2" charset="-122"/>
              </a:rPr>
              <a:t>4</a:t>
            </a:r>
            <a:r>
              <a:rPr lang="zh-CN" altLang="en-US" sz="2600" dirty="0">
                <a:solidFill>
                  <a:schemeClr val="hlink"/>
                </a:solidFill>
                <a:latin typeface="华文楷体" panose="02010600040101010101" pitchFamily="2" charset="-122"/>
                <a:ea typeface="华文楷体" panose="02010600040101010101" pitchFamily="2" charset="-122"/>
              </a:rPr>
              <a:t>、</a:t>
            </a:r>
            <a:r>
              <a:rPr lang="zh-CN" altLang="en-US" sz="2600" dirty="0">
                <a:latin typeface="华文楷体" panose="02010600040101010101" pitchFamily="2" charset="-122"/>
                <a:ea typeface="华文楷体" panose="02010600040101010101" pitchFamily="2" charset="-122"/>
              </a:rPr>
              <a:t>著作权（署名权除外）由法人或者非法人团体享有的职务作品的发表权由该单位行使</a:t>
            </a:r>
            <a:endParaRPr lang="zh-CN" altLang="en-US" sz="2600" dirty="0">
              <a:latin typeface="华文楷体" panose="02010600040101010101" pitchFamily="2" charset="-122"/>
              <a:ea typeface="华文楷体" panose="02010600040101010101" pitchFamily="2" charset="-122"/>
            </a:endParaRPr>
          </a:p>
        </p:txBody>
      </p:sp>
      <p:pic>
        <p:nvPicPr>
          <p:cNvPr id="5" name="图片 4"/>
          <p:cNvPicPr>
            <a:picLocks noChangeAspect="1"/>
          </p:cNvPicPr>
          <p:nvPr/>
        </p:nvPicPr>
        <p:blipFill>
          <a:blip r:embed="rId1"/>
          <a:stretch>
            <a:fillRect/>
          </a:stretch>
        </p:blipFill>
        <p:spPr>
          <a:xfrm>
            <a:off x="-1905" y="-3048"/>
            <a:ext cx="9144000" cy="1103376"/>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AutoShape 15"/>
          <p:cNvSpPr>
            <a:spLocks noChangeArrowheads="1"/>
          </p:cNvSpPr>
          <p:nvPr/>
        </p:nvSpPr>
        <p:spPr bwMode="auto">
          <a:xfrm>
            <a:off x="697865" y="1562100"/>
            <a:ext cx="8109585" cy="664210"/>
          </a:xfrm>
          <a:prstGeom prst="roundRect">
            <a:avLst>
              <a:gd name="adj" fmla="val 11917"/>
            </a:avLst>
          </a:prstGeom>
          <a:gradFill rotWithShape="1">
            <a:gsLst>
              <a:gs pos="0">
                <a:srgbClr val="99CC00"/>
              </a:gs>
              <a:gs pos="100000">
                <a:srgbClr val="698C00"/>
              </a:gs>
            </a:gsLst>
            <a:lin ang="5400000" scaled="1"/>
          </a:gradFill>
          <a:ln w="25400" cap="flat" cmpd="sng">
            <a:solidFill>
              <a:srgbClr val="FEFEFE"/>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dist"/>
            <a:r>
              <a:rPr lang="zh-CN" altLang="en-US" sz="3200" b="1">
                <a:solidFill>
                  <a:schemeClr val="bg1"/>
                </a:solidFill>
                <a:ea typeface="黑体" panose="02010609060101010101" pitchFamily="49" charset="-122"/>
              </a:rPr>
              <a:t>   </a:t>
            </a:r>
            <a:r>
              <a:rPr lang="zh-CN" altLang="en-US" sz="2400">
                <a:solidFill>
                  <a:schemeClr val="bg1"/>
                </a:solidFill>
                <a:ea typeface="黑体" panose="02010609060101010101" pitchFamily="49" charset="-122"/>
              </a:rPr>
              <a:t>2、署名权：</a:t>
            </a:r>
            <a:r>
              <a:rPr lang="zh-CN" altLang="en-US" sz="2000">
                <a:solidFill>
                  <a:schemeClr val="bg1"/>
                </a:solidFill>
                <a:ea typeface="黑体" panose="02010609060101010101" pitchFamily="49" charset="-122"/>
              </a:rPr>
              <a:t>表明作者身份，决定作品是否署名及如何署名的权利</a:t>
            </a:r>
            <a:endParaRPr lang="zh-CN" altLang="en-US" sz="2000">
              <a:solidFill>
                <a:schemeClr val="bg1"/>
              </a:solidFill>
              <a:ea typeface="黑体" panose="02010609060101010101" pitchFamily="49" charset="-122"/>
            </a:endParaRPr>
          </a:p>
        </p:txBody>
      </p:sp>
      <p:sp>
        <p:nvSpPr>
          <p:cNvPr id="16389" name="Text Box 5"/>
          <p:cNvSpPr txBox="1">
            <a:spLocks noChangeArrowheads="1"/>
          </p:cNvSpPr>
          <p:nvPr/>
        </p:nvSpPr>
        <p:spPr bwMode="auto">
          <a:xfrm>
            <a:off x="963930" y="2354580"/>
            <a:ext cx="7407910" cy="2630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lgn="l">
              <a:lnSpc>
                <a:spcPct val="150000"/>
              </a:lnSpc>
              <a:buClrTx/>
              <a:buSzTx/>
              <a:buFont typeface="Wingdings" panose="05000000000000000000" charset="0"/>
              <a:buChar char="Ø"/>
            </a:pPr>
            <a:r>
              <a:rPr lang="zh-CN" altLang="en-US" sz="2200" dirty="0">
                <a:solidFill>
                  <a:schemeClr val="tx1"/>
                </a:solidFill>
                <a:uFillTx/>
                <a:latin typeface="楷体" panose="02010609060101010101" pitchFamily="49" charset="-122"/>
                <a:ea typeface="楷体" panose="02010609060101010101" pitchFamily="49" charset="-122"/>
              </a:rPr>
              <a:t>作者有权要求确认其作者身份</a:t>
            </a:r>
            <a:endParaRPr lang="zh-CN" altLang="en-US" sz="2200" dirty="0">
              <a:solidFill>
                <a:schemeClr val="tx1"/>
              </a:solidFill>
              <a:uFillTx/>
              <a:latin typeface="楷体" panose="02010609060101010101" pitchFamily="49" charset="-122"/>
              <a:ea typeface="楷体" panose="02010609060101010101" pitchFamily="49" charset="-122"/>
            </a:endParaRPr>
          </a:p>
          <a:p>
            <a:pPr marL="342900" indent="-342900">
              <a:lnSpc>
                <a:spcPct val="150000"/>
              </a:lnSpc>
              <a:buFont typeface="Wingdings" panose="05000000000000000000" charset="0"/>
              <a:buChar char="Ø"/>
            </a:pPr>
            <a:r>
              <a:rPr lang="zh-CN" altLang="en-US" sz="2200" dirty="0">
                <a:solidFill>
                  <a:schemeClr val="tx1"/>
                </a:solidFill>
                <a:uFillTx/>
                <a:latin typeface="楷体" panose="02010609060101010101" pitchFamily="49" charset="-122"/>
                <a:ea typeface="楷体" panose="02010609060101010101" pitchFamily="49" charset="-122"/>
              </a:rPr>
              <a:t>作者有权决定在作品上署名的方式：在作者为多人的情况下，署名的方式还包含对署名的顺序的安排</a:t>
            </a:r>
            <a:endParaRPr lang="en-US" altLang="zh-CN" sz="2200" dirty="0">
              <a:solidFill>
                <a:schemeClr val="tx1"/>
              </a:solidFill>
              <a:uFillTx/>
              <a:latin typeface="楷体" panose="02010609060101010101" pitchFamily="49" charset="-122"/>
              <a:ea typeface="楷体" panose="02010609060101010101" pitchFamily="49" charset="-122"/>
            </a:endParaRPr>
          </a:p>
          <a:p>
            <a:pPr marL="342900" indent="-342900">
              <a:lnSpc>
                <a:spcPct val="150000"/>
              </a:lnSpc>
              <a:buFont typeface="Wingdings" panose="05000000000000000000" charset="0"/>
              <a:buChar char="Ø"/>
            </a:pPr>
            <a:r>
              <a:rPr lang="zh-CN" altLang="en-US" sz="2200" dirty="0">
                <a:solidFill>
                  <a:schemeClr val="tx1"/>
                </a:solidFill>
                <a:uFillTx/>
                <a:latin typeface="楷体" panose="02010609060101010101" pitchFamily="49" charset="-122"/>
                <a:ea typeface="楷体" panose="02010609060101010101" pitchFamily="49" charset="-122"/>
              </a:rPr>
              <a:t>作者有权禁止他人在自己的作品上署名</a:t>
            </a:r>
            <a:endParaRPr lang="en-US" altLang="zh-CN" sz="2200" dirty="0">
              <a:solidFill>
                <a:schemeClr val="tx1"/>
              </a:solidFill>
              <a:uFillTx/>
              <a:latin typeface="楷体" panose="02010609060101010101" pitchFamily="49" charset="-122"/>
              <a:ea typeface="楷体" panose="02010609060101010101" pitchFamily="49" charset="-122"/>
            </a:endParaRPr>
          </a:p>
          <a:p>
            <a:pPr marL="342900" indent="-342900">
              <a:lnSpc>
                <a:spcPct val="150000"/>
              </a:lnSpc>
              <a:buFont typeface="Wingdings" panose="05000000000000000000" charset="0"/>
              <a:buChar char="Ø"/>
            </a:pPr>
            <a:r>
              <a:rPr lang="zh-CN" altLang="en-US" sz="2200" dirty="0">
                <a:solidFill>
                  <a:schemeClr val="tx1"/>
                </a:solidFill>
                <a:uFillTx/>
                <a:latin typeface="楷体" panose="02010609060101010101" pitchFamily="49" charset="-122"/>
                <a:ea typeface="楷体" panose="02010609060101010101" pitchFamily="49" charset="-122"/>
              </a:rPr>
              <a:t>要求他人在使用作者的作品时署上作者的姓名</a:t>
            </a:r>
            <a:endParaRPr lang="zh-CN" altLang="en-US" sz="2200" dirty="0">
              <a:solidFill>
                <a:schemeClr val="tx1"/>
              </a:solidFill>
              <a:uFillTx/>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1"/>
          <a:stretch>
            <a:fillRect/>
          </a:stretch>
        </p:blipFill>
        <p:spPr>
          <a:xfrm>
            <a:off x="1271" y="-3175"/>
            <a:ext cx="9142730" cy="1103630"/>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body" idx="1"/>
          </p:nvPr>
        </p:nvSpPr>
        <p:spPr>
          <a:xfrm>
            <a:off x="628650" y="1428750"/>
            <a:ext cx="4613910" cy="4761865"/>
          </a:xfrm>
        </p:spPr>
        <p:txBody>
          <a:bodyPr>
            <a:normAutofit fontScale="92500"/>
          </a:bodyPr>
          <a:lstStyle/>
          <a:p>
            <a:pPr>
              <a:lnSpc>
                <a:spcPct val="150000"/>
              </a:lnSpc>
            </a:pPr>
            <a:r>
              <a:rPr lang="zh-CN" altLang="en-US" sz="2400" dirty="0">
                <a:solidFill>
                  <a:schemeClr val="hlink"/>
                </a:solidFill>
              </a:rPr>
              <a:t>思考：署名权的内容是否包括对他人冒名行为的禁止？</a:t>
            </a:r>
            <a:endParaRPr lang="zh-CN" altLang="en-US" sz="2400" dirty="0">
              <a:solidFill>
                <a:schemeClr val="hlink"/>
              </a:solidFill>
            </a:endParaRPr>
          </a:p>
          <a:p>
            <a:pPr>
              <a:lnSpc>
                <a:spcPct val="150000"/>
              </a:lnSpc>
            </a:pPr>
            <a:r>
              <a:rPr lang="zh-CN" altLang="en-US" sz="2000" dirty="0">
                <a:latin typeface="华文楷体" panose="02010600040101010101" pitchFamily="2" charset="-122"/>
                <a:ea typeface="华文楷体" panose="02010600040101010101" pitchFamily="2" charset="-122"/>
              </a:rPr>
              <a:t>1993年，著名画家吴冠中对朵云轩、香港永成拍卖有限公司提起诉讼，后者在香港拍卖一幅冒有吴冠中姓名的《炮打司令部》的画像。吴冠中指出，他自己从未创作过《炮打司令部》这样的作品，被告的冒名行为侵害了其民事权利。法院认定该画是伪作，并判定该行为侵犯了吴冠中的著作权。</a:t>
            </a:r>
            <a:endParaRPr lang="zh-CN" altLang="en-US" sz="2000" dirty="0">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1"/>
          <a:stretch>
            <a:fillRect/>
          </a:stretch>
        </p:blipFill>
        <p:spPr>
          <a:xfrm>
            <a:off x="1271" y="-3175"/>
            <a:ext cx="9142729" cy="1103630"/>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 y="0"/>
            <a:ext cx="3293269" cy="1100138"/>
          </a:xfrm>
          <a:prstGeom prst="rect">
            <a:avLst/>
          </a:prstGeom>
        </p:spPr>
      </p:pic>
      <p:pic>
        <p:nvPicPr>
          <p:cNvPr id="2" name="图片 1"/>
          <p:cNvPicPr>
            <a:picLocks noChangeAspect="1"/>
          </p:cNvPicPr>
          <p:nvPr/>
        </p:nvPicPr>
        <p:blipFill>
          <a:blip r:embed="rId3"/>
          <a:stretch>
            <a:fillRect/>
          </a:stretch>
        </p:blipFill>
        <p:spPr>
          <a:xfrm>
            <a:off x="5669280" y="1535113"/>
            <a:ext cx="2857500" cy="48196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type="body" idx="1"/>
          </p:nvPr>
        </p:nvSpPr>
        <p:spPr>
          <a:xfrm>
            <a:off x="629285" y="1235075"/>
            <a:ext cx="7957820" cy="5261610"/>
          </a:xfrm>
        </p:spPr>
        <p:txBody>
          <a:bodyPr>
            <a:normAutofit fontScale="85000"/>
          </a:bodyPr>
          <a:lstStyle/>
          <a:p>
            <a:pPr marL="0" indent="0">
              <a:lnSpc>
                <a:spcPct val="150000"/>
              </a:lnSpc>
              <a:buNone/>
            </a:pPr>
            <a:r>
              <a:rPr lang="zh-CN" altLang="en-US" b="1" dirty="0">
                <a:latin typeface="华文楷体" panose="02010600040101010101" pitchFamily="2" charset="-122"/>
                <a:ea typeface="华文楷体" panose="02010600040101010101" pitchFamily="2" charset="-122"/>
              </a:rPr>
              <a:t>评析：</a:t>
            </a:r>
            <a:r>
              <a:rPr lang="en-US" altLang="zh-CN" b="1" dirty="0">
                <a:latin typeface="华文楷体" panose="02010600040101010101" pitchFamily="2" charset="-122"/>
                <a:ea typeface="华文楷体" panose="02010600040101010101" pitchFamily="2" charset="-122"/>
              </a:rPr>
              <a:t>——</a:t>
            </a:r>
            <a:r>
              <a:rPr lang="zh-CN" altLang="en-US" b="1" dirty="0">
                <a:latin typeface="华文楷体" panose="02010600040101010101" pitchFamily="2" charset="-122"/>
                <a:ea typeface="华文楷体" panose="02010600040101010101" pitchFamily="2" charset="-122"/>
              </a:rPr>
              <a:t>哪一种？</a:t>
            </a:r>
            <a:endParaRPr lang="en-US" altLang="zh-CN" dirty="0">
              <a:solidFill>
                <a:srgbClr val="FF0000"/>
              </a:solidFill>
              <a:latin typeface="华文楷体" panose="02010600040101010101" pitchFamily="2" charset="-122"/>
              <a:ea typeface="华文楷体" panose="02010600040101010101" pitchFamily="2" charset="-122"/>
            </a:endParaRPr>
          </a:p>
          <a:p>
            <a:pPr>
              <a:lnSpc>
                <a:spcPct val="150000"/>
              </a:lnSpc>
              <a:buFont typeface="Wingdings" panose="05000000000000000000" charset="0"/>
              <a:buChar char="p"/>
            </a:pPr>
            <a:r>
              <a:rPr lang="zh-CN" altLang="en-US" sz="2400" b="1" dirty="0">
                <a:latin typeface="华文楷体" panose="02010600040101010101" pitchFamily="2" charset="-122"/>
                <a:ea typeface="华文楷体" panose="02010600040101010101" pitchFamily="2" charset="-122"/>
              </a:rPr>
              <a:t>侵犯姓名权：</a:t>
            </a:r>
            <a:r>
              <a:rPr lang="zh-CN" altLang="en-US" sz="2400" dirty="0">
                <a:latin typeface="华文楷体" panose="02010600040101010101" pitchFamily="2" charset="-122"/>
                <a:ea typeface="华文楷体" panose="02010600040101010101" pitchFamily="2" charset="-122"/>
              </a:rPr>
              <a:t>权利的产生以对象为依据，著作权因为作品的创造而产生，没有作品，便没有著作权。吴冠中既然没有创作过</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炮打司令部</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这幅作品，显然，他不能对该作品享有任何著作权。</a:t>
            </a:r>
            <a:endParaRPr lang="en-US" altLang="zh-CN" sz="2400" dirty="0">
              <a:solidFill>
                <a:srgbClr val="FF0000"/>
              </a:solidFill>
              <a:latin typeface="华文楷体" panose="02010600040101010101" pitchFamily="2" charset="-122"/>
              <a:ea typeface="华文楷体" panose="02010600040101010101" pitchFamily="2" charset="-122"/>
            </a:endParaRPr>
          </a:p>
          <a:p>
            <a:pPr>
              <a:lnSpc>
                <a:spcPct val="150000"/>
              </a:lnSpc>
              <a:buFont typeface="Wingdings" panose="05000000000000000000" charset="0"/>
              <a:buChar char="p"/>
            </a:pPr>
            <a:r>
              <a:rPr lang="zh-CN" altLang="en-US" sz="2400" b="1" dirty="0">
                <a:latin typeface="华文楷体" panose="02010600040101010101" pitchFamily="2" charset="-122"/>
                <a:ea typeface="华文楷体" panose="02010600040101010101" pitchFamily="2" charset="-122"/>
              </a:rPr>
              <a:t>侵害署名权：</a:t>
            </a:r>
            <a:r>
              <a:rPr lang="zh-CN" altLang="en-US" sz="2400" dirty="0">
                <a:latin typeface="华文楷体" panose="02010600040101010101" pitchFamily="2" charset="-122"/>
                <a:ea typeface="华文楷体" panose="02010600040101010101" pitchFamily="2" charset="-122"/>
              </a:rPr>
              <a:t>吴冠中是著名画家，署他的名是对他全部作品著作权的侵犯。</a:t>
            </a:r>
            <a:endParaRPr lang="en-US" altLang="zh-CN" sz="2400" dirty="0">
              <a:solidFill>
                <a:srgbClr val="FF0000"/>
              </a:solidFill>
              <a:latin typeface="华文楷体" panose="02010600040101010101" pitchFamily="2" charset="-122"/>
              <a:ea typeface="华文楷体" panose="02010600040101010101" pitchFamily="2" charset="-122"/>
            </a:endParaRPr>
          </a:p>
          <a:p>
            <a:pPr>
              <a:lnSpc>
                <a:spcPct val="150000"/>
              </a:lnSpc>
              <a:buFont typeface="Wingdings" panose="05000000000000000000" charset="0"/>
              <a:buChar char="p"/>
            </a:pPr>
            <a:r>
              <a:rPr lang="zh-CN" altLang="en-US" sz="2400" b="1" dirty="0">
                <a:latin typeface="华文楷体" panose="02010600040101010101" pitchFamily="2" charset="-122"/>
                <a:ea typeface="华文楷体" panose="02010600040101010101" pitchFamily="2" charset="-122"/>
              </a:rPr>
              <a:t>不正当竞争行为：</a:t>
            </a:r>
            <a:r>
              <a:rPr lang="zh-CN" altLang="en-US" sz="2400" dirty="0">
                <a:latin typeface="华文楷体" panose="02010600040101010101" pitchFamily="2" charset="-122"/>
                <a:ea typeface="华文楷体" panose="02010600040101010101" pitchFamily="2" charset="-122"/>
              </a:rPr>
              <a:t>将自己或者他人的美术作品署上名家的姓名乃是一种假借他人名声捞取利益的搭便车的行为，是文化产业中的不正当竞争行为。</a:t>
            </a:r>
            <a:endParaRPr lang="zh-CN" altLang="en-US" sz="2400" dirty="0">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1"/>
          <a:stretch>
            <a:fillRect/>
          </a:stretch>
        </p:blipFill>
        <p:spPr>
          <a:xfrm>
            <a:off x="1271" y="-3175"/>
            <a:ext cx="9142730" cy="1103630"/>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rmAutofit/>
      </a:bodyPr>
      <a:lstStyle>
        <a:defPPr marL="0" indent="0" algn="l" defTabSz="342900" fontAlgn="base">
          <a:lnSpc>
            <a:spcPct val="150000"/>
          </a:lnSpc>
          <a:spcBef>
            <a:spcPct val="20000"/>
          </a:spcBef>
          <a:spcAft>
            <a:spcPct val="0"/>
          </a:spcAft>
          <a:buNone/>
          <a:defRPr sz="2400" b="1" dirty="0" smtClean="0">
            <a:latin typeface="楷体" panose="02010609060101010101" pitchFamily="49" charset="-122"/>
            <a:ea typeface="楷体" panose="02010609060101010101" pitchFamily="49"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6993</Words>
  <Application>WPS 文字</Application>
  <PresentationFormat>全屏显示(4:3)</PresentationFormat>
  <Paragraphs>389</Paragraphs>
  <Slides>54</Slides>
  <Notes>0</Notes>
  <HiddenSlides>0</HiddenSlides>
  <MMClips>0</MMClips>
  <ScaleCrop>false</ScaleCrop>
  <HeadingPairs>
    <vt:vector size="6" baseType="variant">
      <vt:variant>
        <vt:lpstr>已用的字体</vt:lpstr>
      </vt:variant>
      <vt:variant>
        <vt:i4>28</vt:i4>
      </vt:variant>
      <vt:variant>
        <vt:lpstr>主题</vt:lpstr>
      </vt:variant>
      <vt:variant>
        <vt:i4>1</vt:i4>
      </vt:variant>
      <vt:variant>
        <vt:lpstr>幻灯片标题</vt:lpstr>
      </vt:variant>
      <vt:variant>
        <vt:i4>54</vt:i4>
      </vt:variant>
    </vt:vector>
  </HeadingPairs>
  <TitlesOfParts>
    <vt:vector size="83" baseType="lpstr">
      <vt:lpstr>Arial</vt:lpstr>
      <vt:lpstr>方正书宋_GBK</vt:lpstr>
      <vt:lpstr>Wingdings</vt:lpstr>
      <vt:lpstr>楷体</vt:lpstr>
      <vt:lpstr>汉仪楷体KW</vt:lpstr>
      <vt:lpstr>黑体</vt:lpstr>
      <vt:lpstr>汉仪中黑KW</vt:lpstr>
      <vt:lpstr>幼圆</vt:lpstr>
      <vt:lpstr>Wingdings</vt:lpstr>
      <vt:lpstr>宋体</vt:lpstr>
      <vt:lpstr>微软雅黑</vt:lpstr>
      <vt:lpstr>华文楷体</vt:lpstr>
      <vt:lpstr>汉仪书宋二KW</vt:lpstr>
      <vt:lpstr>华文行楷</vt:lpstr>
      <vt:lpstr>行楷-简</vt:lpstr>
      <vt:lpstr>楷体_GB2312</vt:lpstr>
      <vt:lpstr>Verdana</vt:lpstr>
      <vt:lpstr>Times New Roman</vt:lpstr>
      <vt:lpstr>Calibri Light</vt:lpstr>
      <vt:lpstr>Helvetica Neue</vt:lpstr>
      <vt:lpstr>汉仪旗黑KW</vt:lpstr>
      <vt:lpstr>宋体</vt:lpstr>
      <vt:lpstr>Arial Unicode MS</vt:lpstr>
      <vt:lpstr>苹方-简</vt:lpstr>
      <vt:lpstr>等线 Light</vt:lpstr>
      <vt:lpstr>汉仪中等线KW</vt:lpstr>
      <vt:lpstr>等线</vt:lpstr>
      <vt:lpstr>Calibri</vt:lpstr>
      <vt:lpstr>Office 主题​​</vt:lpstr>
      <vt:lpstr>第四章    著作权的内容</vt:lpstr>
      <vt:lpstr>第一节  著作人身权（精神权利）</vt:lpstr>
      <vt:lpstr>PowerPoint 演示文稿</vt:lpstr>
      <vt:lpstr>PowerPoint 演示文稿</vt:lpstr>
      <vt:lpstr>二、著作人身权的内容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第二节  著作财产权（经济权利）</vt:lpstr>
      <vt:lpstr>一、著作财产权概述</vt:lpstr>
      <vt:lpstr>二、有形利用权体系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三、无形利用权体系</vt:lpstr>
      <vt:lpstr>PowerPoint 演示文稿</vt:lpstr>
      <vt:lpstr>PowerPoint 演示文稿</vt:lpstr>
      <vt:lpstr>PowerPoint 演示文稿</vt:lpstr>
      <vt:lpstr>PowerPoint 演示文稿</vt:lpstr>
      <vt:lpstr>PowerPoint 演示文稿</vt:lpstr>
      <vt:lpstr>四、演绎权体系</vt:lpstr>
      <vt:lpstr>PowerPoint 演示文稿</vt:lpstr>
      <vt:lpstr>PowerPoint 演示文稿</vt:lpstr>
      <vt:lpstr>五、其他权利</vt:lpstr>
      <vt:lpstr>第三节  著作权的保护期</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中国特色知识产权法学创新团队</dc:title>
  <dc:creator>yu FU</dc:creator>
  <cp:lastModifiedBy>apple</cp:lastModifiedBy>
  <cp:revision>640</cp:revision>
  <dcterms:created xsi:type="dcterms:W3CDTF">2021-06-01T07:40:10Z</dcterms:created>
  <dcterms:modified xsi:type="dcterms:W3CDTF">2021-06-01T07:40:10Z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2052-2.1.2.3417</vt:lpwstr>
  </property>
  <property fmtid="{D5CDD505-2E9C-101B-9397-08002B2CF9AE}" pid="3" name="ICV">
    <vt:lpwstr>6F304AC3D5E4426C93307DD563516B31</vt:lpwstr>
  </property>
</Properties>
</file>